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2"/>
  </p:notesMasterIdLst>
  <p:sldIdLst>
    <p:sldId id="267" r:id="rId2"/>
    <p:sldId id="324" r:id="rId3"/>
    <p:sldId id="325" r:id="rId4"/>
    <p:sldId id="297" r:id="rId5"/>
    <p:sldId id="330" r:id="rId6"/>
    <p:sldId id="347" r:id="rId7"/>
    <p:sldId id="333" r:id="rId8"/>
    <p:sldId id="348" r:id="rId9"/>
    <p:sldId id="342" r:id="rId10"/>
    <p:sldId id="344" r:id="rId11"/>
    <p:sldId id="345" r:id="rId12"/>
    <p:sldId id="334" r:id="rId13"/>
    <p:sldId id="350" r:id="rId14"/>
    <p:sldId id="349" r:id="rId15"/>
    <p:sldId id="329" r:id="rId16"/>
    <p:sldId id="338" r:id="rId17"/>
    <p:sldId id="337" r:id="rId18"/>
    <p:sldId id="346" r:id="rId19"/>
    <p:sldId id="285" r:id="rId20"/>
    <p:sldId id="291" r:id="rId21"/>
  </p:sldIdLst>
  <p:sldSz cx="9144000" cy="5143500" type="screen16x9"/>
  <p:notesSz cx="6797675" cy="9928225"/>
  <p:embeddedFontLst>
    <p:embeddedFont>
      <p:font typeface="Roboto Condensed" panose="020B0604020202020204" charset="0"/>
      <p:regular r:id="rId23"/>
      <p:bold r:id="rId24"/>
      <p:italic r:id="rId25"/>
      <p:boldItalic r:id="rId26"/>
    </p:embeddedFont>
    <p:embeddedFont>
      <p:font typeface="MS Gothic" panose="020B0609070205080204" pitchFamily="49" charset="-128"/>
      <p:regular r:id="rId27"/>
    </p:embeddedFont>
    <p:embeddedFont>
      <p:font typeface="Arvo" panose="020B0604020202020204" charset="0"/>
      <p:regular r:id="rId28"/>
      <p:bold r:id="rId29"/>
      <p:italic r:id="rId30"/>
      <p:boldItalic r:id="rId31"/>
    </p:embeddedFont>
    <p:embeddedFont>
      <p:font typeface="Roboto Condensed Light" panose="020B0604020202020204" charset="0"/>
      <p:regular r:id="rId32"/>
      <p:bold r:id="rId33"/>
      <p:italic r:id="rId34"/>
      <p:boldItalic r:id="rId35"/>
    </p:embeddedFont>
    <p:embeddedFont>
      <p:font typeface="Palatino Linotype" panose="02040502050505030304"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F00"/>
    <a:srgbClr val="263248"/>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AE36AC-1C8D-4E40-95A1-16E1F0AA94DF}">
  <a:tblStyle styleId="{F1AE36AC-1C8D-4E40-95A1-16E1F0AA94D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68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3319048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1687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9: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119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9: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17477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817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63603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1222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83436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6932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5365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9: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8509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704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9: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5607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763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452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677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70893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3575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54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1832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79768" y="4715908"/>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688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4211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4" y="40"/>
            <a:ext cx="7072430" cy="1327315"/>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70" name="Google Shape;70;p5"/>
          <p:cNvGrpSpPr/>
          <p:nvPr/>
        </p:nvGrpSpPr>
        <p:grpSpPr>
          <a:xfrm>
            <a:off x="6946842" y="4472723"/>
            <a:ext cx="2202830" cy="670795"/>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9941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80469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sp>
        <p:nvSpPr>
          <p:cNvPr id="43" name="Google Shape;43;p4"/>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44" name="Google Shape;44;p4"/>
          <p:cNvGrpSpPr/>
          <p:nvPr/>
        </p:nvGrpSpPr>
        <p:grpSpPr>
          <a:xfrm>
            <a:off x="0" y="-7088"/>
            <a:ext cx="8661398" cy="5150588"/>
            <a:chOff x="0" y="-7088"/>
            <a:chExt cx="8661398" cy="5150588"/>
          </a:xfrm>
        </p:grpSpPr>
        <p:sp>
          <p:nvSpPr>
            <p:cNvPr id="45" name="Google Shape;45;p4"/>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47" name="Google Shape;47;p4"/>
          <p:cNvGrpSpPr/>
          <p:nvPr/>
        </p:nvGrpSpPr>
        <p:grpSpPr>
          <a:xfrm rot="10800000" flipH="1">
            <a:off x="1" y="1090763"/>
            <a:ext cx="8847502" cy="2961975"/>
            <a:chOff x="-8178042" y="-4493254"/>
            <a:chExt cx="19483598" cy="6522736"/>
          </a:xfrm>
        </p:grpSpPr>
        <p:sp>
          <p:nvSpPr>
            <p:cNvPr id="48" name="Google Shape;48;p4"/>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9" name="Google Shape;49;p4"/>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50" name="Google Shape;50;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1" name="Google Shape;51;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FF9800"/>
                </a:solidFill>
              </a:rPr>
              <a:t>“</a:t>
            </a:r>
            <a:endParaRPr sz="7200" b="1">
              <a:solidFill>
                <a:srgbClr val="FF9800"/>
              </a:solidFill>
            </a:endParaRPr>
          </a:p>
        </p:txBody>
      </p:sp>
      <p:grpSp>
        <p:nvGrpSpPr>
          <p:cNvPr id="52" name="Google Shape;52;p4"/>
          <p:cNvGrpSpPr/>
          <p:nvPr/>
        </p:nvGrpSpPr>
        <p:grpSpPr>
          <a:xfrm>
            <a:off x="6946842" y="4472723"/>
            <a:ext cx="2202830" cy="670795"/>
            <a:chOff x="5575242" y="4472723"/>
            <a:chExt cx="2202830" cy="670795"/>
          </a:xfrm>
        </p:grpSpPr>
        <p:sp>
          <p:nvSpPr>
            <p:cNvPr id="53" name="Google Shape;53;p4"/>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4"/>
            <p:cNvGrpSpPr/>
            <p:nvPr/>
          </p:nvGrpSpPr>
          <p:grpSpPr>
            <a:xfrm flipH="1">
              <a:off x="5734850" y="4472723"/>
              <a:ext cx="2040837" cy="670795"/>
              <a:chOff x="1297954" y="330075"/>
              <a:chExt cx="5169293" cy="1699506"/>
            </a:xfrm>
          </p:grpSpPr>
          <p:sp>
            <p:nvSpPr>
              <p:cNvPr id="55" name="Google Shape;55;p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flipH="1">
              <a:off x="5578209" y="4646738"/>
              <a:ext cx="2199863" cy="304563"/>
              <a:chOff x="-5827153" y="330075"/>
              <a:chExt cx="12276019" cy="1699569"/>
            </a:xfrm>
          </p:grpSpPr>
          <p:sp>
            <p:nvSpPr>
              <p:cNvPr id="58" name="Google Shape;58;p4"/>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84203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8" r:id="rId1"/>
    <p:sldLayoutId id="2147483661" r:id="rId2"/>
    <p:sldLayoutId id="2147483663" r:id="rId3"/>
    <p:sldLayoutId id="2147483664"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107504" y="1131590"/>
            <a:ext cx="6048672" cy="2961900"/>
          </a:xfrm>
          <a:prstGeom prst="rect">
            <a:avLst/>
          </a:prstGeom>
        </p:spPr>
        <p:txBody>
          <a:bodyPr spcFirstLastPara="1" wrap="square" lIns="91425" tIns="91425" rIns="91425" bIns="91425" anchor="ctr" anchorCtr="0">
            <a:noAutofit/>
          </a:bodyPr>
          <a:lstStyle/>
          <a:p>
            <a:pPr lvl="0"/>
            <a:r>
              <a:rPr lang="uz-Cyrl-UZ" dirty="0">
                <a:latin typeface="Arial" panose="020B0604020202020204" pitchFamily="34" charset="0"/>
                <a:ea typeface="MS Gothic" panose="020B0609070205080204" pitchFamily="49" charset="-128"/>
                <a:cs typeface="Arial" panose="020B0604020202020204" pitchFamily="34" charset="0"/>
              </a:rPr>
              <a:t>СОЛИҚ АУДИТИНИ АМАЛГА ОШИРИШ МЕХАНИЗМЛАРИ</a:t>
            </a:r>
          </a:p>
        </p:txBody>
      </p:sp>
      <p:sp>
        <p:nvSpPr>
          <p:cNvPr id="2" name="TextBox 1"/>
          <p:cNvSpPr txBox="1"/>
          <p:nvPr/>
        </p:nvSpPr>
        <p:spPr>
          <a:xfrm>
            <a:off x="3744416" y="4283439"/>
            <a:ext cx="5580112" cy="246221"/>
          </a:xfrm>
          <a:prstGeom prst="rect">
            <a:avLst/>
          </a:prstGeom>
          <a:noFill/>
        </p:spPr>
        <p:txBody>
          <a:bodyPr wrap="square" rtlCol="0">
            <a:spAutoFit/>
          </a:bodyPr>
          <a:lstStyle/>
          <a:p>
            <a:pPr algn="ctr"/>
            <a:r>
              <a:rPr lang="uz-Cyrl-UZ" sz="1000" b="1" dirty="0">
                <a:solidFill>
                  <a:srgbClr val="FFFFFF"/>
                </a:solidFill>
                <a:latin typeface="Roboto Condensed"/>
                <a:ea typeface="Roboto Condensed"/>
                <a:cs typeface="Roboto Condensed"/>
                <a:sym typeface="Roboto Condensed"/>
              </a:rPr>
              <a:t>Маърузачи</a:t>
            </a:r>
            <a:r>
              <a:rPr lang="uz-Cyrl-UZ" sz="1000" b="1" dirty="0" smtClean="0">
                <a:solidFill>
                  <a:srgbClr val="FFFFFF"/>
                </a:solidFill>
                <a:latin typeface="Roboto Condensed"/>
                <a:ea typeface="Roboto Condensed"/>
                <a:cs typeface="Roboto Condensed"/>
                <a:sym typeface="Roboto Condensed"/>
              </a:rPr>
              <a:t>:</a:t>
            </a:r>
            <a:endParaRPr lang="ru-RU" sz="1000" b="1" dirty="0">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843409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body" idx="1"/>
          </p:nvPr>
        </p:nvSpPr>
        <p:spPr>
          <a:xfrm>
            <a:off x="755576" y="1131590"/>
            <a:ext cx="6790416" cy="3096344"/>
          </a:xfrm>
          <a:prstGeom prst="rect">
            <a:avLst/>
          </a:prstGeom>
        </p:spPr>
        <p:txBody>
          <a:bodyPr spcFirstLastPara="1" wrap="square" lIns="91425" tIns="91425" rIns="91425" bIns="91425" anchor="t" anchorCtr="0">
            <a:noAutofit/>
          </a:bodyPr>
          <a:lstStyle/>
          <a:p>
            <a:pPr marL="38100" indent="0">
              <a:spcBef>
                <a:spcPts val="200"/>
              </a:spcBef>
              <a:buNone/>
            </a:pPr>
            <a:r>
              <a:rPr lang="uz-Cyrl-UZ" sz="1700" dirty="0">
                <a:latin typeface="Palatino Linotype" panose="02040502050505030304" pitchFamily="18" charset="0"/>
                <a:ea typeface="Roboto Condensed" panose="020B0604020202020204" charset="0"/>
              </a:rPr>
              <a:t>Солиқ аудити 2022 йил 1 январга қадар Ўзбекистон Республикаси Президенти ҳузуридаги Тадбиркорлик субъектларининг ҳуқуқлари ва қонуний манфаатларини ҳимоя қилиш бўйича вакилни солиқ аудити тайинланганлиги тўғрисида қонун ҳужжатларида белгиланган тартибда хабардор қилиш орқали ўтказилади.</a:t>
            </a:r>
          </a:p>
          <a:p>
            <a:pPr marL="38100" indent="0">
              <a:spcBef>
                <a:spcPts val="200"/>
              </a:spcBef>
              <a:buNone/>
            </a:pPr>
            <a:r>
              <a:rPr lang="uz-Cyrl-UZ" sz="1700" dirty="0">
                <a:solidFill>
                  <a:schemeClr val="bg1"/>
                </a:solidFill>
                <a:latin typeface="Palatino Linotype" panose="02040502050505030304" pitchFamily="18" charset="0"/>
                <a:ea typeface="Roboto Condensed" panose="020B0604020202020204" charset="0"/>
              </a:rPr>
              <a:t>Бунда, солиқ аудитини тайинлаш тўғрисидаги буйруқ чиқарилганидан сўнг Текширувларни электрон рўйхатга олиш </a:t>
            </a:r>
            <a:br>
              <a:rPr lang="uz-Cyrl-UZ" sz="1700" dirty="0">
                <a:solidFill>
                  <a:schemeClr val="bg1"/>
                </a:solidFill>
                <a:latin typeface="Palatino Linotype" panose="02040502050505030304" pitchFamily="18" charset="0"/>
                <a:ea typeface="Roboto Condensed" panose="020B0604020202020204" charset="0"/>
              </a:rPr>
            </a:br>
            <a:r>
              <a:rPr lang="uz-Cyrl-UZ" sz="1700" dirty="0">
                <a:solidFill>
                  <a:schemeClr val="bg1"/>
                </a:solidFill>
                <a:latin typeface="Palatino Linotype" panose="02040502050505030304" pitchFamily="18" charset="0"/>
                <a:ea typeface="Roboto Condensed" panose="020B0604020202020204" charset="0"/>
              </a:rPr>
              <a:t>ягона тизимига текширувга доир маълумотларни ҳамда </a:t>
            </a:r>
            <a:br>
              <a:rPr lang="uz-Cyrl-UZ" sz="1700" dirty="0">
                <a:solidFill>
                  <a:schemeClr val="bg1"/>
                </a:solidFill>
                <a:latin typeface="Palatino Linotype" panose="02040502050505030304" pitchFamily="18" charset="0"/>
                <a:ea typeface="Roboto Condensed" panose="020B0604020202020204" charset="0"/>
              </a:rPr>
            </a:br>
            <a:r>
              <a:rPr lang="uz-Cyrl-UZ" sz="1700" dirty="0">
                <a:solidFill>
                  <a:schemeClr val="bg1"/>
                </a:solidFill>
                <a:latin typeface="Palatino Linotype" panose="02040502050505030304" pitchFamily="18" charset="0"/>
                <a:ea typeface="Roboto Condensed" panose="020B0604020202020204" charset="0"/>
              </a:rPr>
              <a:t>солиқ аудити якунланганидан кейин уч кун ичида </a:t>
            </a:r>
            <a:br>
              <a:rPr lang="uz-Cyrl-UZ" sz="1700" dirty="0">
                <a:solidFill>
                  <a:schemeClr val="bg1"/>
                </a:solidFill>
                <a:latin typeface="Palatino Linotype" panose="02040502050505030304" pitchFamily="18" charset="0"/>
                <a:ea typeface="Roboto Condensed" panose="020B0604020202020204" charset="0"/>
              </a:rPr>
            </a:br>
            <a:r>
              <a:rPr lang="uz-Cyrl-UZ" sz="1700" dirty="0">
                <a:solidFill>
                  <a:schemeClr val="bg1"/>
                </a:solidFill>
                <a:latin typeface="Palatino Linotype" panose="02040502050505030304" pitchFamily="18" charset="0"/>
                <a:ea typeface="Roboto Condensed" panose="020B0604020202020204" charset="0"/>
              </a:rPr>
              <a:t>натижалари юзасидан маълумотлар киритилади.</a:t>
            </a:r>
            <a:endParaRPr lang="ru-RU" sz="1700" dirty="0">
              <a:solidFill>
                <a:schemeClr val="bg1"/>
              </a:solidFill>
              <a:latin typeface="Palatino Linotype" panose="02040502050505030304" pitchFamily="18" charset="0"/>
              <a:ea typeface="Roboto Condensed" panose="020B0604020202020204" charset="0"/>
            </a:endParaRPr>
          </a:p>
        </p:txBody>
      </p:sp>
      <p:sp>
        <p:nvSpPr>
          <p:cNvPr id="230" name="Google Shape;230;p15"/>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dirty="0"/>
          </a:p>
        </p:txBody>
      </p:sp>
      <p:sp>
        <p:nvSpPr>
          <p:cNvPr id="231" name="Google Shape;231;p1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dirty="0"/>
          </a:p>
        </p:txBody>
      </p:sp>
      <p:sp>
        <p:nvSpPr>
          <p:cNvPr id="5" name="Google Shape;497;p33"/>
          <p:cNvSpPr txBox="1">
            <a:spLocks/>
          </p:cNvSpPr>
          <p:nvPr/>
        </p:nvSpPr>
        <p:spPr>
          <a:xfrm>
            <a:off x="755576" y="267495"/>
            <a:ext cx="7560840" cy="6480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buNone/>
            </a:pPr>
            <a:r>
              <a:rPr lang="ru-RU" b="1" dirty="0">
                <a:solidFill>
                  <a:srgbClr val="D26F00"/>
                </a:solidFill>
                <a:latin typeface="+mn-lt"/>
              </a:rPr>
              <a:t>ҚЎШИМЧА ШАРТЛАР</a:t>
            </a:r>
          </a:p>
        </p:txBody>
      </p:sp>
    </p:spTree>
    <p:extLst>
      <p:ext uri="{BB962C8B-B14F-4D97-AF65-F5344CB8AC3E}">
        <p14:creationId xmlns:p14="http://schemas.microsoft.com/office/powerpoint/2010/main" val="1803339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body" idx="1"/>
          </p:nvPr>
        </p:nvSpPr>
        <p:spPr>
          <a:xfrm>
            <a:off x="683568" y="1326012"/>
            <a:ext cx="6790416" cy="3405978"/>
          </a:xfrm>
          <a:prstGeom prst="rect">
            <a:avLst/>
          </a:prstGeom>
        </p:spPr>
        <p:txBody>
          <a:bodyPr spcFirstLastPara="1" wrap="square" lIns="91425" tIns="91425" rIns="91425" bIns="91425" anchor="t" anchorCtr="0">
            <a:noAutofit/>
          </a:bodyPr>
          <a:lstStyle/>
          <a:p>
            <a:pPr marL="38100" indent="0">
              <a:spcBef>
                <a:spcPts val="200"/>
              </a:spcBef>
              <a:buNone/>
            </a:pPr>
            <a:r>
              <a:rPr lang="uz-Cyrl-UZ" sz="1700" dirty="0">
                <a:latin typeface="Palatino Linotype" panose="02040502050505030304" pitchFamily="18" charset="0"/>
                <a:ea typeface="Roboto Condensed" panose="020B0604020202020204" charset="0"/>
              </a:rPr>
              <a:t>Солиқ аудити ўтказилаётган даврда текширилаётган даврнинг солиқ ҳисоботига солиқ тўловчи томонидан ўзгартишлар ва қўшимчалар киритилишига йўл қўйилмайди.</a:t>
            </a:r>
          </a:p>
          <a:p>
            <a:pPr marL="38100" indent="0">
              <a:spcBef>
                <a:spcPts val="200"/>
              </a:spcBef>
              <a:buNone/>
            </a:pPr>
            <a:r>
              <a:rPr lang="uz-Cyrl-UZ" sz="1700" dirty="0">
                <a:latin typeface="Palatino Linotype" panose="02040502050505030304" pitchFamily="18" charset="0"/>
                <a:ea typeface="Roboto Condensed" panose="020B0604020202020204" charset="0"/>
              </a:rPr>
              <a:t>Бунда солиқ тўловчи томонидан текширилаётган даврнинг айнан текширилаётган солиқ ҳисоботларига ўзгартиш ва қўшимчалар киритилиши юзасидан жўнатилган қайта ҳисоботлари </a:t>
            </a:r>
            <a:br>
              <a:rPr lang="uz-Cyrl-UZ" sz="1700" dirty="0">
                <a:latin typeface="Palatino Linotype" panose="02040502050505030304" pitchFamily="18" charset="0"/>
                <a:ea typeface="Roboto Condensed" panose="020B0604020202020204" charset="0"/>
              </a:rPr>
            </a:br>
            <a:r>
              <a:rPr lang="uz-Cyrl-UZ" sz="1700" dirty="0">
                <a:latin typeface="Palatino Linotype" panose="02040502050505030304" pitchFamily="18" charset="0"/>
                <a:ea typeface="Roboto Condensed" panose="020B0604020202020204" charset="0"/>
              </a:rPr>
              <a:t>қабул қилинмайди (қайтарилади) ва солиқ аудити </a:t>
            </a:r>
            <a:br>
              <a:rPr lang="uz-Cyrl-UZ" sz="1700" dirty="0">
                <a:latin typeface="Palatino Linotype" panose="02040502050505030304" pitchFamily="18" charset="0"/>
                <a:ea typeface="Roboto Condensed" panose="020B0604020202020204" charset="0"/>
              </a:rPr>
            </a:br>
            <a:r>
              <a:rPr lang="uz-Cyrl-UZ" sz="1700" dirty="0">
                <a:latin typeface="Palatino Linotype" panose="02040502050505030304" pitchFamily="18" charset="0"/>
                <a:ea typeface="Roboto Condensed" panose="020B0604020202020204" charset="0"/>
              </a:rPr>
              <a:t>жараёнида солиқлар ҳисобланишида ҳисобга </a:t>
            </a:r>
            <a:br>
              <a:rPr lang="uz-Cyrl-UZ" sz="1700" dirty="0">
                <a:latin typeface="Palatino Linotype" panose="02040502050505030304" pitchFamily="18" charset="0"/>
                <a:ea typeface="Roboto Condensed" panose="020B0604020202020204" charset="0"/>
              </a:rPr>
            </a:br>
            <a:r>
              <a:rPr lang="uz-Cyrl-UZ" sz="1700" dirty="0">
                <a:latin typeface="Palatino Linotype" panose="02040502050505030304" pitchFamily="18" charset="0"/>
                <a:ea typeface="Roboto Condensed" panose="020B0604020202020204" charset="0"/>
              </a:rPr>
              <a:t>олинмайди.</a:t>
            </a:r>
          </a:p>
        </p:txBody>
      </p:sp>
      <p:sp>
        <p:nvSpPr>
          <p:cNvPr id="230" name="Google Shape;230;p15"/>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dirty="0"/>
          </a:p>
        </p:txBody>
      </p:sp>
      <p:sp>
        <p:nvSpPr>
          <p:cNvPr id="231" name="Google Shape;231;p1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dirty="0"/>
          </a:p>
        </p:txBody>
      </p:sp>
      <p:sp>
        <p:nvSpPr>
          <p:cNvPr id="5" name="Google Shape;497;p33"/>
          <p:cNvSpPr txBox="1">
            <a:spLocks/>
          </p:cNvSpPr>
          <p:nvPr/>
        </p:nvSpPr>
        <p:spPr>
          <a:xfrm>
            <a:off x="755576" y="267495"/>
            <a:ext cx="7560840" cy="6480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buNone/>
            </a:pPr>
            <a:r>
              <a:rPr lang="ru-RU" b="1" dirty="0">
                <a:solidFill>
                  <a:srgbClr val="D26F00"/>
                </a:solidFill>
                <a:latin typeface="+mn-lt"/>
              </a:rPr>
              <a:t>ҚЎШИМЧА ШАРТЛАР</a:t>
            </a:r>
          </a:p>
        </p:txBody>
      </p:sp>
    </p:spTree>
    <p:extLst>
      <p:ext uri="{BB962C8B-B14F-4D97-AF65-F5344CB8AC3E}">
        <p14:creationId xmlns:p14="http://schemas.microsoft.com/office/powerpoint/2010/main" val="194569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4" y="392575"/>
            <a:ext cx="5989973" cy="766200"/>
          </a:xfrm>
          <a:prstGeom prst="rect">
            <a:avLst/>
          </a:prstGeom>
        </p:spPr>
        <p:txBody>
          <a:bodyPr spcFirstLastPara="1" wrap="square" lIns="91425" tIns="91425" rIns="91425" bIns="91425" anchor="ctr" anchorCtr="0">
            <a:noAutofit/>
          </a:bodyPr>
          <a:lstStyle/>
          <a:p>
            <a:pPr lvl="0"/>
            <a:r>
              <a:rPr lang="uz-Cyrl-UZ" sz="2400" dirty="0">
                <a:latin typeface="+mn-lt"/>
              </a:rPr>
              <a:t>СОЛИҚ АУДИТИ МУДДАТИНИ УЗАЙТИРИШ</a:t>
            </a:r>
          </a:p>
        </p:txBody>
      </p:sp>
      <p:sp>
        <p:nvSpPr>
          <p:cNvPr id="301" name="Google Shape;301;p20"/>
          <p:cNvSpPr txBox="1">
            <a:spLocks noGrp="1"/>
          </p:cNvSpPr>
          <p:nvPr>
            <p:ph type="body" idx="1"/>
          </p:nvPr>
        </p:nvSpPr>
        <p:spPr>
          <a:xfrm>
            <a:off x="1043608" y="1419621"/>
            <a:ext cx="6984776" cy="3024337"/>
          </a:xfrm>
          <a:prstGeom prst="rect">
            <a:avLst/>
          </a:prstGeom>
        </p:spPr>
        <p:txBody>
          <a:bodyPr spcFirstLastPara="1" wrap="square" lIns="91425" tIns="91425" rIns="91425" bIns="91425" anchor="ctr" anchorCtr="0">
            <a:noAutofit/>
          </a:bodyPr>
          <a:lstStyle/>
          <a:p>
            <a:pPr marL="76200" indent="0">
              <a:buNone/>
            </a:pPr>
            <a:r>
              <a:rPr lang="uz-Cyrl-UZ" sz="1600" dirty="0">
                <a:latin typeface="+mn-lt"/>
              </a:rPr>
              <a:t>Солиқ аудити муддатини узайтириш зарур бўлган тақдирда, текширувчи ходим томонидан </a:t>
            </a:r>
            <a:r>
              <a:rPr lang="uz-Cyrl-UZ" sz="1600" b="1" dirty="0">
                <a:solidFill>
                  <a:srgbClr val="D26F00"/>
                </a:solidFill>
                <a:latin typeface="+mn-lt"/>
              </a:rPr>
              <a:t>текшириш муддати тугашидан камида беш иш куни кечиктирилмасдан</a:t>
            </a:r>
            <a:r>
              <a:rPr lang="uz-Cyrl-UZ" sz="1600" dirty="0">
                <a:latin typeface="+mn-lt"/>
              </a:rPr>
              <a:t> қуйидаги ишлар бажарилади:</a:t>
            </a:r>
            <a:endParaRPr lang="ru-RU" sz="1600" dirty="0">
              <a:latin typeface="+mn-lt"/>
            </a:endParaRPr>
          </a:p>
          <a:p>
            <a:r>
              <a:rPr lang="uz-Cyrl-UZ" sz="1600" dirty="0">
                <a:latin typeface="+mn-lt"/>
              </a:rPr>
              <a:t>текшириш муддатини узайтириш тўғрисида солиқ органи раҳбарига (ўринбосарига) </a:t>
            </a:r>
            <a:r>
              <a:rPr lang="uz-Cyrl-UZ" sz="1600" b="1" dirty="0">
                <a:solidFill>
                  <a:srgbClr val="D26F00"/>
                </a:solidFill>
                <a:latin typeface="+mn-lt"/>
              </a:rPr>
              <a:t>асослантирилган илтимоснома </a:t>
            </a:r>
            <a:r>
              <a:rPr lang="uz-Cyrl-UZ" sz="1600" dirty="0">
                <a:latin typeface="+mn-lt"/>
              </a:rPr>
              <a:t>киритилади;</a:t>
            </a:r>
            <a:endParaRPr lang="ru-RU" sz="1600" dirty="0">
              <a:latin typeface="+mn-lt"/>
            </a:endParaRPr>
          </a:p>
          <a:p>
            <a:r>
              <a:rPr lang="uz-Cyrl-UZ" sz="1600" dirty="0">
                <a:latin typeface="+mn-lt"/>
              </a:rPr>
              <a:t>ўзидан </a:t>
            </a:r>
            <a:r>
              <a:rPr lang="uz-Cyrl-UZ" sz="1600" b="1" dirty="0">
                <a:solidFill>
                  <a:srgbClr val="D26F00"/>
                </a:solidFill>
                <a:latin typeface="+mn-lt"/>
              </a:rPr>
              <a:t>юқори турувчи орган билан </a:t>
            </a:r>
            <a:r>
              <a:rPr lang="uz-Cyrl-UZ" sz="1600" dirty="0">
                <a:latin typeface="+mn-lt"/>
              </a:rPr>
              <a:t>солиқ аудитини ўтказиш муддати узайтириш </a:t>
            </a:r>
            <a:r>
              <a:rPr lang="uz-Cyrl-UZ" sz="1600" b="1" dirty="0">
                <a:solidFill>
                  <a:srgbClr val="D26F00"/>
                </a:solidFill>
                <a:latin typeface="+mn-lt"/>
              </a:rPr>
              <a:t>келишилади</a:t>
            </a:r>
            <a:r>
              <a:rPr lang="uz-Cyrl-UZ" sz="1600" dirty="0">
                <a:latin typeface="+mn-lt"/>
              </a:rPr>
              <a:t>;</a:t>
            </a:r>
            <a:endParaRPr lang="ru-RU" sz="1600" dirty="0">
              <a:latin typeface="+mn-lt"/>
            </a:endParaRPr>
          </a:p>
          <a:p>
            <a:r>
              <a:rPr lang="uz-Cyrl-UZ" sz="1600" dirty="0">
                <a:latin typeface="+mn-lt"/>
              </a:rPr>
              <a:t>солиқ аудити ўтказиш муддатини узайтириш учун солиқ органи раҳбарининг (раҳбар ўринбосарининг) </a:t>
            </a:r>
            <a:r>
              <a:rPr lang="uz-Cyrl-UZ" sz="1600" b="1" dirty="0">
                <a:solidFill>
                  <a:srgbClr val="D26F00"/>
                </a:solidFill>
                <a:latin typeface="+mn-lt"/>
              </a:rPr>
              <a:t>буйруғи чиқарилади</a:t>
            </a:r>
            <a:r>
              <a:rPr lang="uz-Cyrl-UZ" sz="1600" dirty="0">
                <a:latin typeface="+mn-lt"/>
              </a:rPr>
              <a:t>.</a:t>
            </a:r>
            <a:endParaRPr lang="ru-RU" sz="1600" dirty="0">
              <a:latin typeface="+mn-lt"/>
            </a:endParaRPr>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dirty="0"/>
          </a:p>
        </p:txBody>
      </p:sp>
      <p:grpSp>
        <p:nvGrpSpPr>
          <p:cNvPr id="12" name="Google Shape;875;p37"/>
          <p:cNvGrpSpPr/>
          <p:nvPr/>
        </p:nvGrpSpPr>
        <p:grpSpPr>
          <a:xfrm>
            <a:off x="315263" y="631013"/>
            <a:ext cx="304439" cy="288286"/>
            <a:chOff x="5973900" y="318475"/>
            <a:chExt cx="401900" cy="380575"/>
          </a:xfrm>
        </p:grpSpPr>
        <p:sp>
          <p:nvSpPr>
            <p:cNvPr id="13" name="Google Shape;876;p37"/>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77;p37"/>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78;p37"/>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879;p37"/>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880;p37"/>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882;p37"/>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883;p37"/>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884;p37"/>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885;p37"/>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886;p37"/>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887;p37"/>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888;p37"/>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889;p37"/>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389251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4" y="392575"/>
            <a:ext cx="5989973" cy="766200"/>
          </a:xfrm>
          <a:prstGeom prst="rect">
            <a:avLst/>
          </a:prstGeom>
        </p:spPr>
        <p:txBody>
          <a:bodyPr spcFirstLastPara="1" wrap="square" lIns="91425" tIns="91425" rIns="91425" bIns="91425" anchor="ctr" anchorCtr="0">
            <a:noAutofit/>
          </a:bodyPr>
          <a:lstStyle/>
          <a:p>
            <a:pPr lvl="0"/>
            <a:r>
              <a:rPr lang="uz-Cyrl-UZ" sz="2400" dirty="0">
                <a:latin typeface="+mn-lt"/>
              </a:rPr>
              <a:t>СОЛИҚ АУДИТИ МУДДАТИНИ УЗАЙТИРИШ</a:t>
            </a:r>
          </a:p>
        </p:txBody>
      </p:sp>
      <p:sp>
        <p:nvSpPr>
          <p:cNvPr id="301" name="Google Shape;301;p20"/>
          <p:cNvSpPr txBox="1">
            <a:spLocks noGrp="1"/>
          </p:cNvSpPr>
          <p:nvPr>
            <p:ph type="body" idx="1"/>
          </p:nvPr>
        </p:nvSpPr>
        <p:spPr>
          <a:xfrm>
            <a:off x="1043608" y="1419621"/>
            <a:ext cx="6984776" cy="3024337"/>
          </a:xfrm>
          <a:prstGeom prst="rect">
            <a:avLst/>
          </a:prstGeom>
        </p:spPr>
        <p:txBody>
          <a:bodyPr spcFirstLastPara="1" wrap="square" lIns="91425" tIns="91425" rIns="91425" bIns="91425" anchor="ctr" anchorCtr="0">
            <a:noAutofit/>
          </a:bodyPr>
          <a:lstStyle/>
          <a:p>
            <a:endParaRPr lang="uz-Cyrl-UZ" sz="1600" dirty="0">
              <a:latin typeface="+mn-lt"/>
            </a:endParaRPr>
          </a:p>
          <a:p>
            <a:r>
              <a:rPr lang="uz-Cyrl-UZ" sz="1600" dirty="0">
                <a:latin typeface="+mn-lt"/>
              </a:rPr>
              <a:t>Солиқ аудитини ўтказиш муддати ўттиз иш кунини ташкил қилади. </a:t>
            </a:r>
          </a:p>
          <a:p>
            <a:r>
              <a:rPr lang="uz-Cyrl-UZ" sz="1600" dirty="0">
                <a:latin typeface="+mn-lt"/>
              </a:rPr>
              <a:t>Солиқ аудитини ўтказиш муддати икки ойгача, алоҳида ҳолларда эса – уч ойгача узайтирилиши мумкин. </a:t>
            </a:r>
            <a:endParaRPr lang="ru-RU" sz="1600" dirty="0">
              <a:latin typeface="+mn-lt"/>
            </a:endParaRPr>
          </a:p>
          <a:p>
            <a:r>
              <a:rPr lang="uz-Cyrl-UZ" sz="1600" dirty="0">
                <a:latin typeface="+mn-lt"/>
              </a:rPr>
              <a:t>Солиқ аудитини ўтказиш муддати ўтказилиши қуйидагилар учун ҳам узайтирилиши мумкин:</a:t>
            </a:r>
            <a:endParaRPr lang="ru-RU" sz="1600" dirty="0">
              <a:latin typeface="+mn-lt"/>
            </a:endParaRPr>
          </a:p>
          <a:p>
            <a:r>
              <a:rPr lang="uz-Cyrl-UZ" sz="1600" dirty="0">
                <a:latin typeface="+mn-lt"/>
              </a:rPr>
              <a:t>талаб қилинган ҳужжатлар (ахборотлар) белгиланган муддатда тақдим қилинмаганда;</a:t>
            </a:r>
            <a:endParaRPr lang="ru-RU" sz="1600" dirty="0">
              <a:latin typeface="+mn-lt"/>
            </a:endParaRPr>
          </a:p>
          <a:p>
            <a:r>
              <a:rPr lang="uz-Cyrl-UZ" sz="1600" dirty="0">
                <a:latin typeface="+mn-lt"/>
              </a:rPr>
              <a:t>чет эл давлат органларидан Ўзбекистон Республикасининг халқаро шартномалари доирасида ахборот олишда;</a:t>
            </a:r>
            <a:endParaRPr lang="ru-RU" sz="1600" dirty="0">
              <a:latin typeface="+mn-lt"/>
            </a:endParaRPr>
          </a:p>
          <a:p>
            <a:endParaRPr lang="ru-RU" sz="1600" dirty="0">
              <a:latin typeface="+mn-lt"/>
            </a:endParaRPr>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dirty="0"/>
          </a:p>
        </p:txBody>
      </p:sp>
      <p:grpSp>
        <p:nvGrpSpPr>
          <p:cNvPr id="12" name="Google Shape;875;p37"/>
          <p:cNvGrpSpPr/>
          <p:nvPr/>
        </p:nvGrpSpPr>
        <p:grpSpPr>
          <a:xfrm>
            <a:off x="315263" y="631013"/>
            <a:ext cx="304439" cy="288286"/>
            <a:chOff x="5973900" y="318475"/>
            <a:chExt cx="401900" cy="380575"/>
          </a:xfrm>
        </p:grpSpPr>
        <p:sp>
          <p:nvSpPr>
            <p:cNvPr id="13" name="Google Shape;876;p37"/>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77;p37"/>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78;p37"/>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879;p37"/>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880;p37"/>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882;p37"/>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883;p37"/>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884;p37"/>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885;p37"/>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886;p37"/>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887;p37"/>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888;p37"/>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889;p37"/>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41569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4" y="392575"/>
            <a:ext cx="5989973" cy="766200"/>
          </a:xfrm>
          <a:prstGeom prst="rect">
            <a:avLst/>
          </a:prstGeom>
        </p:spPr>
        <p:txBody>
          <a:bodyPr spcFirstLastPara="1" wrap="square" lIns="91425" tIns="91425" rIns="91425" bIns="91425" anchor="ctr" anchorCtr="0">
            <a:noAutofit/>
          </a:bodyPr>
          <a:lstStyle/>
          <a:p>
            <a:pPr lvl="0"/>
            <a:r>
              <a:rPr lang="uz-Cyrl-UZ" sz="2400" dirty="0">
                <a:latin typeface="+mn-lt"/>
              </a:rPr>
              <a:t>СОЛИҚ АУДИТИ МУДДАТИНИ УЗАЙТИРИШ</a:t>
            </a:r>
          </a:p>
        </p:txBody>
      </p:sp>
      <p:sp>
        <p:nvSpPr>
          <p:cNvPr id="301" name="Google Shape;301;p20"/>
          <p:cNvSpPr txBox="1">
            <a:spLocks noGrp="1"/>
          </p:cNvSpPr>
          <p:nvPr>
            <p:ph type="body" idx="1"/>
          </p:nvPr>
        </p:nvSpPr>
        <p:spPr>
          <a:xfrm>
            <a:off x="1043608" y="1419621"/>
            <a:ext cx="6984776" cy="3024337"/>
          </a:xfrm>
          <a:prstGeom prst="rect">
            <a:avLst/>
          </a:prstGeom>
        </p:spPr>
        <p:txBody>
          <a:bodyPr spcFirstLastPara="1" wrap="square" lIns="91425" tIns="91425" rIns="91425" bIns="91425" anchor="ctr" anchorCtr="0">
            <a:noAutofit/>
          </a:bodyPr>
          <a:lstStyle/>
          <a:p>
            <a:endParaRPr lang="uz-Cyrl-UZ" sz="1600" dirty="0">
              <a:latin typeface="+mn-lt"/>
            </a:endParaRPr>
          </a:p>
          <a:p>
            <a:r>
              <a:rPr lang="uz-Cyrl-UZ" sz="1600" dirty="0">
                <a:latin typeface="+mn-lt"/>
              </a:rPr>
              <a:t>экспертизалар ўтказишда;</a:t>
            </a:r>
            <a:endParaRPr lang="ru-RU" sz="1600" dirty="0">
              <a:latin typeface="+mn-lt"/>
            </a:endParaRPr>
          </a:p>
          <a:p>
            <a:r>
              <a:rPr lang="uz-Cyrl-UZ" sz="1600" dirty="0">
                <a:latin typeface="+mn-lt"/>
              </a:rPr>
              <a:t>чет тилида тақдим этилган ҳужжатларни таржима;</a:t>
            </a:r>
            <a:endParaRPr lang="ru-RU" sz="1600" dirty="0">
              <a:latin typeface="+mn-lt"/>
            </a:endParaRPr>
          </a:p>
          <a:p>
            <a:r>
              <a:rPr lang="uz-Cyrl-UZ" sz="1600" dirty="0">
                <a:latin typeface="+mn-lt"/>
              </a:rPr>
              <a:t>солиқ аудити жараёнида ўрганилиши лозим бўлган ҳужжатлар ҳажмининг кўплиги сабабли солиқ аудитини ўтказиш учун буйруқда кўрсатилган муддатнинг етарли эмаслигида;</a:t>
            </a:r>
            <a:endParaRPr lang="ru-RU" sz="1600" dirty="0">
              <a:latin typeface="+mn-lt"/>
            </a:endParaRPr>
          </a:p>
          <a:p>
            <a:r>
              <a:rPr lang="uz-Cyrl-UZ" sz="1600" dirty="0">
                <a:latin typeface="+mn-lt"/>
              </a:rPr>
              <a:t>яроқсиз ҳолга келган ҳужжатларнинг ҳамда солиқлар ва йиғимларни ҳисоблаб чиқариш билан боғлиқ электрон ахборотларни сақловчи жисмларни қайта тикланишида;</a:t>
            </a:r>
            <a:endParaRPr lang="ru-RU" sz="1600" dirty="0">
              <a:latin typeface="+mn-lt"/>
            </a:endParaRPr>
          </a:p>
          <a:p>
            <a:r>
              <a:rPr lang="uz-Cyrl-UZ" sz="1600" dirty="0">
                <a:latin typeface="+mn-lt"/>
              </a:rPr>
              <a:t>мутахассис фикри олинишида;</a:t>
            </a:r>
            <a:endParaRPr lang="ru-RU" sz="1600" dirty="0">
              <a:latin typeface="+mn-lt"/>
            </a:endParaRPr>
          </a:p>
          <a:p>
            <a:r>
              <a:rPr lang="uz-Cyrl-UZ" sz="1600" dirty="0">
                <a:latin typeface="+mn-lt"/>
              </a:rPr>
              <a:t>эксперт жалб қилинганда.</a:t>
            </a:r>
            <a:endParaRPr lang="ru-RU" sz="1600" dirty="0">
              <a:latin typeface="+mn-lt"/>
            </a:endParaRPr>
          </a:p>
          <a:p>
            <a:endParaRPr lang="ru-RU" sz="1600" dirty="0">
              <a:latin typeface="+mn-lt"/>
            </a:endParaRPr>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dirty="0"/>
          </a:p>
        </p:txBody>
      </p:sp>
      <p:grpSp>
        <p:nvGrpSpPr>
          <p:cNvPr id="12" name="Google Shape;875;p37"/>
          <p:cNvGrpSpPr/>
          <p:nvPr/>
        </p:nvGrpSpPr>
        <p:grpSpPr>
          <a:xfrm>
            <a:off x="315263" y="631013"/>
            <a:ext cx="304439" cy="288286"/>
            <a:chOff x="5973900" y="318475"/>
            <a:chExt cx="401900" cy="380575"/>
          </a:xfrm>
        </p:grpSpPr>
        <p:sp>
          <p:nvSpPr>
            <p:cNvPr id="13" name="Google Shape;876;p37"/>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77;p37"/>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78;p37"/>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879;p37"/>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880;p37"/>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882;p37"/>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883;p37"/>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884;p37"/>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885;p37"/>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886;p37"/>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887;p37"/>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888;p37"/>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889;p37"/>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37876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4" y="392575"/>
            <a:ext cx="5989973" cy="766200"/>
          </a:xfrm>
          <a:prstGeom prst="rect">
            <a:avLst/>
          </a:prstGeom>
        </p:spPr>
        <p:txBody>
          <a:bodyPr spcFirstLastPara="1" wrap="square" lIns="91425" tIns="91425" rIns="91425" bIns="91425" anchor="ctr" anchorCtr="0">
            <a:noAutofit/>
          </a:bodyPr>
          <a:lstStyle/>
          <a:p>
            <a:pPr lvl="0"/>
            <a:r>
              <a:rPr lang="uz-Cyrl-UZ" sz="2400" dirty="0">
                <a:latin typeface="Arial" panose="020B0604020202020204" pitchFamily="34" charset="0"/>
                <a:cs typeface="Arial" panose="020B0604020202020204" pitchFamily="34" charset="0"/>
              </a:rPr>
              <a:t>СОЛИҚ АУДИТИНИ ЯКУНЛАШ</a:t>
            </a:r>
          </a:p>
        </p:txBody>
      </p:sp>
      <p:sp>
        <p:nvSpPr>
          <p:cNvPr id="301" name="Google Shape;301;p20"/>
          <p:cNvSpPr txBox="1">
            <a:spLocks noGrp="1"/>
          </p:cNvSpPr>
          <p:nvPr>
            <p:ph type="body" idx="1"/>
          </p:nvPr>
        </p:nvSpPr>
        <p:spPr>
          <a:xfrm>
            <a:off x="814274" y="1419621"/>
            <a:ext cx="7862182" cy="3024337"/>
          </a:xfrm>
          <a:prstGeom prst="rect">
            <a:avLst/>
          </a:prstGeom>
        </p:spPr>
        <p:txBody>
          <a:bodyPr spcFirstLastPara="1" wrap="square" lIns="91425" tIns="91425" rIns="91425" bIns="91425" anchor="ctr" anchorCtr="0">
            <a:noAutofit/>
          </a:bodyPr>
          <a:lstStyle/>
          <a:p>
            <a:pPr marL="0" lvl="0" indent="0">
              <a:spcBef>
                <a:spcPts val="0"/>
              </a:spcBef>
              <a:spcAft>
                <a:spcPts val="500"/>
              </a:spcAft>
              <a:buNone/>
            </a:pPr>
            <a:r>
              <a:rPr lang="uz-Cyrl-UZ" sz="1600" dirty="0">
                <a:latin typeface="Arial" panose="020B0604020202020204" pitchFamily="34" charset="0"/>
                <a:cs typeface="Arial" panose="020B0604020202020204" pitchFamily="34" charset="0"/>
              </a:rPr>
              <a:t>Солиқ аудити натижаларига кўра далолатнома расмийлаштирилиши ва кейинги ижроси текширувчи ходим томонидан қуйидаги тартибда амалга оширилади:</a:t>
            </a:r>
          </a:p>
          <a:p>
            <a:pPr marL="0" lvl="0" indent="0">
              <a:spcBef>
                <a:spcPts val="0"/>
              </a:spcBef>
              <a:spcAft>
                <a:spcPts val="500"/>
              </a:spcAft>
              <a:buNone/>
            </a:pPr>
            <a:r>
              <a:rPr lang="ru-RU" sz="1600" dirty="0" err="1">
                <a:latin typeface="Arial" panose="020B0604020202020204" pitchFamily="34" charset="0"/>
                <a:cs typeface="Arial" panose="020B0604020202020204" pitchFamily="34" charset="0"/>
              </a:rPr>
              <a:t>Буйруқда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кўрсатилган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муддатдан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кечиктирмасдан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солиқ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аудити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натижалари</a:t>
            </a:r>
            <a:r>
              <a:rPr lang="ru-RU" sz="1600" dirty="0">
                <a:latin typeface="Arial" panose="020B0604020202020204" pitchFamily="34" charset="0"/>
                <a:cs typeface="Arial" panose="020B0604020202020204" pitchFamily="34" charset="0"/>
              </a:rPr>
              <a:t> </a:t>
            </a:r>
            <a:r>
              <a:rPr lang="ru-RU" sz="1600" dirty="0" err="1">
                <a:solidFill>
                  <a:schemeClr val="tx1"/>
                </a:solidFill>
                <a:latin typeface="Arial" panose="020B0604020202020204" pitchFamily="34" charset="0"/>
                <a:cs typeface="Arial" panose="020B0604020202020204" pitchFamily="34" charset="0"/>
              </a:rPr>
              <a:t>расмийлаштирилади</a:t>
            </a:r>
            <a:r>
              <a:rPr lang="ru-RU" sz="1600" dirty="0">
                <a:solidFill>
                  <a:schemeClr val="tx1"/>
                </a:solidFill>
                <a:latin typeface="Arial" panose="020B0604020202020204" pitchFamily="34" charset="0"/>
                <a:cs typeface="Arial" panose="020B0604020202020204" pitchFamily="34" charset="0"/>
              </a:rPr>
              <a:t> </a:t>
            </a:r>
            <a:r>
              <a:rPr lang="ru-RU" sz="1600" dirty="0" err="1">
                <a:solidFill>
                  <a:schemeClr val="tx1"/>
                </a:solidFill>
                <a:latin typeface="Arial" panose="020B0604020202020204" pitchFamily="34" charset="0"/>
                <a:cs typeface="Arial" panose="020B0604020202020204" pitchFamily="34" charset="0"/>
              </a:rPr>
              <a:t>ва</a:t>
            </a:r>
            <a:r>
              <a:rPr lang="ru-RU" sz="1600" dirty="0">
                <a:solidFill>
                  <a:schemeClr val="tx1"/>
                </a:solidFill>
                <a:latin typeface="Arial" panose="020B0604020202020204" pitchFamily="34" charset="0"/>
                <a:cs typeface="Arial" panose="020B0604020202020204" pitchFamily="34" charset="0"/>
              </a:rPr>
              <a:t> </a:t>
            </a:r>
            <a:r>
              <a:rPr lang="ru-RU" sz="1600" dirty="0" err="1">
                <a:solidFill>
                  <a:schemeClr val="tx1"/>
                </a:solidFill>
                <a:latin typeface="Arial" panose="020B0604020202020204" pitchFamily="34" charset="0"/>
                <a:cs typeface="Arial" panose="020B0604020202020204" pitchFamily="34" charset="0"/>
              </a:rPr>
              <a:t>ҳуқуқбузарликлар</a:t>
            </a:r>
            <a:r>
              <a:rPr lang="ru-RU" sz="1600" dirty="0">
                <a:solidFill>
                  <a:schemeClr val="tx1"/>
                </a:solidFill>
                <a:latin typeface="Arial" panose="020B0604020202020204" pitchFamily="34" charset="0"/>
                <a:cs typeface="Arial" panose="020B0604020202020204" pitchFamily="34" charset="0"/>
              </a:rPr>
              <a:t> </a:t>
            </a:r>
            <a:r>
              <a:rPr lang="ru-RU" sz="1600" dirty="0" err="1">
                <a:solidFill>
                  <a:schemeClr val="tx1"/>
                </a:solidFill>
                <a:latin typeface="Arial" panose="020B0604020202020204" pitchFamily="34" charset="0"/>
                <a:cs typeface="Arial" panose="020B0604020202020204" pitchFamily="34" charset="0"/>
              </a:rPr>
              <a:t>аниқланган</a:t>
            </a:r>
            <a:r>
              <a:rPr lang="ru-RU" sz="1600" dirty="0">
                <a:solidFill>
                  <a:schemeClr val="tx1"/>
                </a:solidFill>
                <a:latin typeface="Arial" panose="020B0604020202020204" pitchFamily="34" charset="0"/>
                <a:cs typeface="Arial" panose="020B0604020202020204" pitchFamily="34" charset="0"/>
              </a:rPr>
              <a:t> </a:t>
            </a:r>
            <a:r>
              <a:rPr lang="ru-RU" sz="1600" dirty="0" err="1">
                <a:solidFill>
                  <a:schemeClr val="tx1"/>
                </a:solidFill>
                <a:latin typeface="Arial" panose="020B0604020202020204" pitchFamily="34" charset="0"/>
                <a:cs typeface="Arial" panose="020B0604020202020204" pitchFamily="34" charset="0"/>
              </a:rPr>
              <a:t>тақдирда</a:t>
            </a:r>
            <a:r>
              <a:rPr lang="ru-RU" sz="1600" dirty="0">
                <a:solidFill>
                  <a:schemeClr val="tx1"/>
                </a:solidFill>
                <a:latin typeface="Arial" panose="020B0604020202020204" pitchFamily="34" charset="0"/>
                <a:cs typeface="Arial" panose="020B0604020202020204" pitchFamily="34" charset="0"/>
              </a:rPr>
              <a:t>, </a:t>
            </a:r>
            <a:r>
              <a:rPr lang="ru-RU" sz="1600" dirty="0" err="1">
                <a:solidFill>
                  <a:schemeClr val="tx1"/>
                </a:solidFill>
                <a:latin typeface="Arial" panose="020B0604020202020204" pitchFamily="34" charset="0"/>
                <a:cs typeface="Arial" panose="020B0604020202020204" pitchFamily="34" charset="0"/>
              </a:rPr>
              <a:t>ҳуқуқбузарга</a:t>
            </a:r>
            <a:r>
              <a:rPr lang="ru-RU" sz="1600" dirty="0">
                <a:solidFill>
                  <a:schemeClr val="tx1"/>
                </a:solidFill>
                <a:latin typeface="Arial" panose="020B0604020202020204" pitchFamily="34" charset="0"/>
                <a:cs typeface="Arial" panose="020B0604020202020204" pitchFamily="34" charset="0"/>
              </a:rPr>
              <a:t> </a:t>
            </a:r>
            <a:r>
              <a:rPr lang="ru-RU" sz="1600" dirty="0" err="1">
                <a:solidFill>
                  <a:schemeClr val="tx1"/>
                </a:solidFill>
                <a:latin typeface="Arial" panose="020B0604020202020204" pitchFamily="34" charset="0"/>
                <a:cs typeface="Arial" panose="020B0604020202020204" pitchFamily="34" charset="0"/>
              </a:rPr>
              <a:t>нисбатан</a:t>
            </a:r>
            <a:r>
              <a:rPr lang="ru-RU" sz="1600" dirty="0">
                <a:solidFill>
                  <a:schemeClr val="tx1"/>
                </a:solidFill>
                <a:latin typeface="Arial" panose="020B0604020202020204" pitchFamily="34" charset="0"/>
                <a:cs typeface="Arial" panose="020B0604020202020204" pitchFamily="34" charset="0"/>
              </a:rPr>
              <a:t> </a:t>
            </a:r>
            <a:r>
              <a:rPr lang="ru-RU" sz="1600" dirty="0" err="1">
                <a:solidFill>
                  <a:schemeClr val="tx1"/>
                </a:solidFill>
                <a:latin typeface="Arial" panose="020B0604020202020204" pitchFamily="34" charset="0"/>
                <a:cs typeface="Arial" panose="020B0604020202020204" pitchFamily="34" charset="0"/>
              </a:rPr>
              <a:t>маъмурий</a:t>
            </a:r>
            <a:r>
              <a:rPr lang="ru-RU" sz="1600" dirty="0">
                <a:solidFill>
                  <a:schemeClr val="tx1"/>
                </a:solidFill>
                <a:latin typeface="Arial" panose="020B0604020202020204" pitchFamily="34" charset="0"/>
                <a:cs typeface="Arial" panose="020B0604020202020204" pitchFamily="34" charset="0"/>
              </a:rPr>
              <a:t> </a:t>
            </a:r>
            <a:r>
              <a:rPr lang="ru-RU" sz="1600" dirty="0" err="1">
                <a:solidFill>
                  <a:schemeClr val="tx1"/>
                </a:solidFill>
                <a:latin typeface="Arial" panose="020B0604020202020204" pitchFamily="34" charset="0"/>
                <a:cs typeface="Arial" panose="020B0604020202020204" pitchFamily="34" charset="0"/>
              </a:rPr>
              <a:t>ҳуқуқбузарлик</a:t>
            </a:r>
            <a:r>
              <a:rPr lang="ru-RU" sz="1600" dirty="0">
                <a:solidFill>
                  <a:schemeClr val="tx1"/>
                </a:solidFill>
                <a:latin typeface="Arial" panose="020B0604020202020204" pitchFamily="34" charset="0"/>
                <a:cs typeface="Arial" panose="020B0604020202020204" pitchFamily="34" charset="0"/>
              </a:rPr>
              <a:t> </a:t>
            </a:r>
            <a:r>
              <a:rPr lang="ru-RU" sz="1600" dirty="0" err="1">
                <a:solidFill>
                  <a:schemeClr val="tx1"/>
                </a:solidFill>
                <a:latin typeface="Arial" panose="020B0604020202020204" pitchFamily="34" charset="0"/>
                <a:cs typeface="Arial" panose="020B0604020202020204" pitchFamily="34" charset="0"/>
              </a:rPr>
              <a:t>тўғрисида</a:t>
            </a:r>
            <a:r>
              <a:rPr lang="ru-RU" sz="1600" b="1" dirty="0">
                <a:solidFill>
                  <a:schemeClr val="tx1"/>
                </a:solidFill>
                <a:latin typeface="Arial" panose="020B0604020202020204" pitchFamily="34" charset="0"/>
                <a:cs typeface="Arial" panose="020B0604020202020204" pitchFamily="34" charset="0"/>
              </a:rPr>
              <a:t> </a:t>
            </a:r>
            <a:r>
              <a:rPr lang="ru-RU" sz="1600" b="1" dirty="0" err="1">
                <a:solidFill>
                  <a:srgbClr val="D26F00"/>
                </a:solidFill>
                <a:latin typeface="Arial" panose="020B0604020202020204" pitchFamily="34" charset="0"/>
                <a:cs typeface="Arial" panose="020B0604020202020204" pitchFamily="34" charset="0"/>
              </a:rPr>
              <a:t>баённома</a:t>
            </a:r>
            <a:r>
              <a:rPr lang="ru-RU" sz="1600" b="1"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тузил</a:t>
            </a:r>
            <a:r>
              <a:rPr lang="uz-Cyrl-UZ" sz="1600" dirty="0">
                <a:latin typeface="Arial" panose="020B0604020202020204" pitchFamily="34" charset="0"/>
                <a:cs typeface="Arial" panose="020B0604020202020204" pitchFamily="34" charset="0"/>
              </a:rPr>
              <a:t>ади</a:t>
            </a:r>
            <a:r>
              <a:rPr lang="ru-RU" sz="1600" dirty="0">
                <a:latin typeface="Arial" panose="020B0604020202020204" pitchFamily="34" charset="0"/>
                <a:cs typeface="Arial" panose="020B0604020202020204" pitchFamily="34" charset="0"/>
              </a:rPr>
              <a:t>;</a:t>
            </a:r>
          </a:p>
          <a:p>
            <a:pPr marL="0" indent="0">
              <a:spcBef>
                <a:spcPts val="0"/>
              </a:spcBef>
              <a:spcAft>
                <a:spcPts val="500"/>
              </a:spcAft>
              <a:buNone/>
            </a:pPr>
            <a:r>
              <a:rPr lang="uz-Cyrl-UZ" sz="1600" dirty="0">
                <a:latin typeface="Arial" panose="020B0604020202020204" pitchFamily="34" charset="0"/>
                <a:cs typeface="Arial" panose="020B0604020202020204" pitchFamily="34" charset="0"/>
              </a:rPr>
              <a:t>Солиқ аудитини ўтказиш муддати ўтказилган солиқ аудити тўғрисида </a:t>
            </a:r>
            <a:r>
              <a:rPr lang="uz-Cyrl-UZ" sz="1600" b="1" dirty="0">
                <a:solidFill>
                  <a:srgbClr val="D26F00"/>
                </a:solidFill>
                <a:latin typeface="Arial" panose="020B0604020202020204" pitchFamily="34" charset="0"/>
                <a:cs typeface="Arial" panose="020B0604020202020204" pitchFamily="34" charset="0"/>
              </a:rPr>
              <a:t>далолатнома</a:t>
            </a:r>
            <a:r>
              <a:rPr lang="uz-Cyrl-UZ" sz="1600" dirty="0">
                <a:latin typeface="Arial" panose="020B0604020202020204" pitchFamily="34" charset="0"/>
                <a:cs typeface="Arial" panose="020B0604020202020204" pitchFamily="34" charset="0"/>
              </a:rPr>
              <a:t> </a:t>
            </a:r>
            <a:r>
              <a:rPr lang="uz-Cyrl-UZ" sz="1600" b="1" dirty="0">
                <a:solidFill>
                  <a:srgbClr val="D26F00"/>
                </a:solidFill>
                <a:latin typeface="Arial" panose="020B0604020202020204" pitchFamily="34" charset="0"/>
                <a:cs typeface="Arial" panose="020B0604020202020204" pitchFamily="34" charset="0"/>
              </a:rPr>
              <a:t>тузилган</a:t>
            </a:r>
            <a:r>
              <a:rPr lang="uz-Cyrl-UZ" sz="1600" dirty="0">
                <a:latin typeface="Arial" panose="020B0604020202020204" pitchFamily="34" charset="0"/>
                <a:cs typeface="Arial" panose="020B0604020202020204" pitchFamily="34" charset="0"/>
              </a:rPr>
              <a:t> (имзоланган) кунда </a:t>
            </a:r>
            <a:r>
              <a:rPr lang="uz-Cyrl-UZ" sz="1600" b="1" dirty="0">
                <a:solidFill>
                  <a:srgbClr val="D26F00"/>
                </a:solidFill>
                <a:latin typeface="Arial" panose="020B0604020202020204" pitchFamily="34" charset="0"/>
                <a:cs typeface="Arial" panose="020B0604020202020204" pitchFamily="34" charset="0"/>
              </a:rPr>
              <a:t>тугайди</a:t>
            </a:r>
            <a:r>
              <a:rPr lang="uz-Cyrl-UZ" sz="1600" dirty="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pPr marL="0" lvl="0" indent="0">
              <a:spcBef>
                <a:spcPts val="0"/>
              </a:spcBef>
              <a:spcAft>
                <a:spcPts val="500"/>
              </a:spcAft>
              <a:buNone/>
            </a:pPr>
            <a:r>
              <a:rPr lang="ru-RU" sz="1600" dirty="0" err="1">
                <a:latin typeface="Arial" panose="020B0604020202020204" pitchFamily="34" charset="0"/>
                <a:cs typeface="Arial" panose="020B0604020202020204" pitchFamily="34" charset="0"/>
              </a:rPr>
              <a:t>Солиқ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аудити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далолатномаси</a:t>
            </a:r>
            <a:r>
              <a:rPr lang="ru-RU" sz="1600" dirty="0">
                <a:latin typeface="Arial" panose="020B0604020202020204" pitchFamily="34" charset="0"/>
                <a:cs typeface="Arial" panose="020B0604020202020204" pitchFamily="34" charset="0"/>
              </a:rPr>
              <a:t> </a:t>
            </a:r>
            <a:r>
              <a:rPr lang="ru-RU" sz="1600" b="1" dirty="0" err="1">
                <a:solidFill>
                  <a:srgbClr val="D26F00"/>
                </a:solidFill>
                <a:latin typeface="Arial" panose="020B0604020202020204" pitchFamily="34" charset="0"/>
                <a:cs typeface="Arial" panose="020B0604020202020204" pitchFamily="34" charset="0"/>
              </a:rPr>
              <a:t>бир</a:t>
            </a:r>
            <a:r>
              <a:rPr lang="ru-RU" sz="1600" b="1" dirty="0">
                <a:solidFill>
                  <a:srgbClr val="D26F00"/>
                </a:solidFill>
                <a:latin typeface="Arial" panose="020B0604020202020204" pitchFamily="34" charset="0"/>
                <a:cs typeface="Arial" panose="020B0604020202020204" pitchFamily="34" charset="0"/>
              </a:rPr>
              <a:t> </a:t>
            </a:r>
            <a:r>
              <a:rPr lang="ru-RU" sz="1600" b="1" dirty="0" err="1">
                <a:solidFill>
                  <a:srgbClr val="D26F00"/>
                </a:solidFill>
                <a:latin typeface="Arial" panose="020B0604020202020204" pitchFamily="34" charset="0"/>
                <a:cs typeface="Arial" panose="020B0604020202020204" pitchFamily="34" charset="0"/>
              </a:rPr>
              <a:t>иш</a:t>
            </a:r>
            <a:r>
              <a:rPr lang="ru-RU" sz="1600" b="1" dirty="0">
                <a:solidFill>
                  <a:srgbClr val="D26F00"/>
                </a:solidFill>
                <a:latin typeface="Arial" panose="020B0604020202020204" pitchFamily="34" charset="0"/>
                <a:cs typeface="Arial" panose="020B0604020202020204" pitchFamily="34" charset="0"/>
              </a:rPr>
              <a:t> </a:t>
            </a:r>
            <a:r>
              <a:rPr lang="ru-RU" sz="1600" b="1" dirty="0" err="1">
                <a:solidFill>
                  <a:srgbClr val="D26F00"/>
                </a:solidFill>
                <a:latin typeface="Arial" panose="020B0604020202020204" pitchFamily="34" charset="0"/>
                <a:cs typeface="Arial" panose="020B0604020202020204" pitchFamily="34" charset="0"/>
              </a:rPr>
              <a:t>куни</a:t>
            </a:r>
            <a:r>
              <a:rPr lang="ru-RU" sz="1600" b="1"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ичида</a:t>
            </a:r>
            <a:r>
              <a:rPr lang="ru-RU" sz="1600" dirty="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солиқ</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тўловчи</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ҳисобда</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турган</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солиқ</a:t>
            </a:r>
            <a:r>
              <a:rPr lang="ru-RU" sz="1600" dirty="0" smtClean="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органида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рўйхатга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олинади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текширув</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натижалари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бўйича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маълумотлар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солиқ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текширувлари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ҳисобини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юритиш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ахборот</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тизимига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киритилади</a:t>
            </a:r>
            <a:r>
              <a:rPr lang="ru-RU" sz="1600" dirty="0">
                <a:latin typeface="Arial" panose="020B0604020202020204" pitchFamily="34" charset="0"/>
                <a:cs typeface="Arial" panose="020B0604020202020204" pitchFamily="34" charset="0"/>
              </a:rPr>
              <a:t>;</a:t>
            </a:r>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dirty="0"/>
          </a:p>
        </p:txBody>
      </p:sp>
      <p:grpSp>
        <p:nvGrpSpPr>
          <p:cNvPr id="12" name="Google Shape;875;p37"/>
          <p:cNvGrpSpPr/>
          <p:nvPr/>
        </p:nvGrpSpPr>
        <p:grpSpPr>
          <a:xfrm>
            <a:off x="315263" y="631013"/>
            <a:ext cx="304439" cy="288286"/>
            <a:chOff x="5973900" y="318475"/>
            <a:chExt cx="401900" cy="380575"/>
          </a:xfrm>
        </p:grpSpPr>
        <p:sp>
          <p:nvSpPr>
            <p:cNvPr id="13" name="Google Shape;876;p37"/>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77;p37"/>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78;p37"/>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879;p37"/>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880;p37"/>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882;p37"/>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883;p37"/>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884;p37"/>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885;p37"/>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886;p37"/>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887;p37"/>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888;p37"/>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889;p37"/>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559895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4" y="392575"/>
            <a:ext cx="6133990" cy="766200"/>
          </a:xfrm>
          <a:prstGeom prst="rect">
            <a:avLst/>
          </a:prstGeom>
        </p:spPr>
        <p:txBody>
          <a:bodyPr spcFirstLastPara="1" wrap="square" lIns="91425" tIns="91425" rIns="91425" bIns="91425" anchor="ctr" anchorCtr="0">
            <a:noAutofit/>
          </a:bodyPr>
          <a:lstStyle/>
          <a:p>
            <a:pPr lvl="0"/>
            <a:r>
              <a:rPr lang="uz-Cyrl-UZ" sz="2400" dirty="0">
                <a:latin typeface="+mn-lt"/>
              </a:rPr>
              <a:t>МАТЕРИАЛЛАРНИ РАСМИЙЛАШТИРИШ</a:t>
            </a:r>
          </a:p>
        </p:txBody>
      </p:sp>
      <p:sp>
        <p:nvSpPr>
          <p:cNvPr id="301" name="Google Shape;301;p20"/>
          <p:cNvSpPr txBox="1">
            <a:spLocks noGrp="1"/>
          </p:cNvSpPr>
          <p:nvPr>
            <p:ph type="body" idx="1"/>
          </p:nvPr>
        </p:nvSpPr>
        <p:spPr>
          <a:xfrm>
            <a:off x="814274" y="1419621"/>
            <a:ext cx="7286118" cy="2808313"/>
          </a:xfrm>
          <a:prstGeom prst="rect">
            <a:avLst/>
          </a:prstGeom>
        </p:spPr>
        <p:txBody>
          <a:bodyPr spcFirstLastPara="1" wrap="square" lIns="91425" tIns="91425" rIns="91425" bIns="91425" anchor="ctr" anchorCtr="0">
            <a:noAutofit/>
          </a:bodyPr>
          <a:lstStyle/>
          <a:p>
            <a:pPr marL="285750" indent="-285750">
              <a:spcBef>
                <a:spcPts val="0"/>
              </a:spcBef>
              <a:spcAft>
                <a:spcPts val="500"/>
              </a:spcAft>
            </a:pPr>
            <a:r>
              <a:rPr lang="ru-RU" sz="1600" dirty="0" err="1">
                <a:latin typeface="Arial" panose="020B0604020202020204" pitchFamily="34" charset="0"/>
                <a:cs typeface="Arial" panose="020B0604020202020204" pitchFamily="34" charset="0"/>
              </a:rPr>
              <a:t>солиқ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аудити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натижаларига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кўра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расмийлаштирилган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далолатнома</a:t>
            </a:r>
            <a:r>
              <a:rPr lang="ru-RU" sz="1600" dirty="0">
                <a:latin typeface="Arial" panose="020B0604020202020204" pitchFamily="34" charset="0"/>
                <a:cs typeface="Arial" panose="020B0604020202020204" pitchFamily="34" charset="0"/>
              </a:rPr>
              <a:t> </a:t>
            </a:r>
            <a:r>
              <a:rPr lang="ru-RU" sz="1600" b="1" dirty="0" err="1">
                <a:solidFill>
                  <a:srgbClr val="D26F00"/>
                </a:solidFill>
                <a:latin typeface="Arial" panose="020B0604020202020204" pitchFamily="34" charset="0"/>
                <a:cs typeface="Arial" panose="020B0604020202020204" pitchFamily="34" charset="0"/>
              </a:rPr>
              <a:t>уч</a:t>
            </a:r>
            <a:r>
              <a:rPr lang="ru-RU" sz="1600" b="1" dirty="0">
                <a:solidFill>
                  <a:srgbClr val="D26F00"/>
                </a:solidFill>
                <a:latin typeface="Arial" panose="020B0604020202020204" pitchFamily="34" charset="0"/>
                <a:cs typeface="Arial" panose="020B0604020202020204" pitchFamily="34" charset="0"/>
              </a:rPr>
              <a:t>  </a:t>
            </a:r>
            <a:r>
              <a:rPr lang="ru-RU" sz="1600" b="1" dirty="0" err="1">
                <a:solidFill>
                  <a:srgbClr val="D26F00"/>
                </a:solidFill>
                <a:latin typeface="Arial" panose="020B0604020202020204" pitchFamily="34" charset="0"/>
                <a:cs typeface="Arial" panose="020B0604020202020204" pitchFamily="34" charset="0"/>
              </a:rPr>
              <a:t>кунидан</a:t>
            </a:r>
            <a:r>
              <a:rPr lang="ru-RU" sz="1600" b="1" dirty="0">
                <a:solidFill>
                  <a:srgbClr val="D26F00"/>
                </a:solidFill>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кечиктирмай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солиқ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тўловчига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топширилади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юборилади</a:t>
            </a:r>
            <a:r>
              <a:rPr lang="ru-RU" sz="1600" dirty="0">
                <a:latin typeface="Arial" panose="020B0604020202020204" pitchFamily="34" charset="0"/>
                <a:cs typeface="Arial" panose="020B0604020202020204" pitchFamily="34" charset="0"/>
              </a:rPr>
              <a:t>);</a:t>
            </a:r>
          </a:p>
          <a:p>
            <a:pPr marL="285750" indent="-285750">
              <a:spcBef>
                <a:spcPts val="0"/>
              </a:spcBef>
              <a:spcAft>
                <a:spcPts val="500"/>
              </a:spcAft>
            </a:pPr>
            <a:r>
              <a:rPr lang="ru-RU" sz="1600" dirty="0" err="1">
                <a:latin typeface="Arial" panose="020B0604020202020204" pitchFamily="34" charset="0"/>
                <a:cs typeface="Arial" panose="020B0604020202020204" pitchFamily="34" charset="0"/>
              </a:rPr>
              <a:t>солиқ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аудити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далолатномаси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расмийлаштирилганидан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сўнг</a:t>
            </a:r>
            <a:r>
              <a:rPr lang="ru-RU" sz="1600" dirty="0">
                <a:latin typeface="Arial" panose="020B0604020202020204" pitchFamily="34" charset="0"/>
                <a:cs typeface="Arial" panose="020B0604020202020204" pitchFamily="34" charset="0"/>
              </a:rPr>
              <a:t> </a:t>
            </a:r>
            <a:r>
              <a:rPr lang="ru-RU" sz="1600" b="1" dirty="0" err="1">
                <a:solidFill>
                  <a:srgbClr val="D26F00"/>
                </a:solidFill>
                <a:latin typeface="Arial" panose="020B0604020202020204" pitchFamily="34" charset="0"/>
                <a:cs typeface="Arial" panose="020B0604020202020204" pitchFamily="34" charset="0"/>
              </a:rPr>
              <a:t>уч</a:t>
            </a:r>
            <a:r>
              <a:rPr lang="ru-RU" sz="1600" b="1" dirty="0">
                <a:solidFill>
                  <a:srgbClr val="D26F00"/>
                </a:solidFill>
                <a:latin typeface="Arial" panose="020B0604020202020204" pitchFamily="34" charset="0"/>
                <a:cs typeface="Arial" panose="020B0604020202020204" pitchFamily="34" charset="0"/>
              </a:rPr>
              <a:t> кун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ичида</a:t>
            </a:r>
            <a:r>
              <a:rPr lang="ru-RU" sz="1600" dirty="0">
                <a:latin typeface="Arial" panose="020B0604020202020204" pitchFamily="34" charset="0"/>
                <a:cs typeface="Arial" panose="020B0604020202020204" pitchFamily="34" charset="0"/>
              </a:rPr>
              <a:t> </a:t>
            </a:r>
            <a:r>
              <a:rPr lang="uz-Cyrl-UZ" sz="1600" dirty="0">
                <a:latin typeface="Arial" panose="020B0604020202020204" pitchFamily="34" charset="0"/>
                <a:cs typeface="Arial" panose="020B0604020202020204" pitchFamily="34" charset="0"/>
              </a:rPr>
              <a:t>Солиққа оид ҳуқуқбузарликлар билан ишлаш тузилмасига </a:t>
            </a:r>
            <a:r>
              <a:rPr lang="ru-RU" sz="1600" dirty="0" err="1">
                <a:latin typeface="Arial" panose="020B0604020202020204" pitchFamily="34" charset="0"/>
                <a:cs typeface="Arial" panose="020B0604020202020204" pitchFamily="34" charset="0"/>
              </a:rPr>
              <a:t>топширилади</a:t>
            </a:r>
            <a:r>
              <a:rPr lang="ru-RU" sz="1600" dirty="0">
                <a:latin typeface="Arial" panose="020B0604020202020204" pitchFamily="34" charset="0"/>
                <a:cs typeface="Arial" panose="020B0604020202020204" pitchFamily="34" charset="0"/>
              </a:rPr>
              <a:t>;</a:t>
            </a:r>
          </a:p>
          <a:p>
            <a:pPr marL="285750" indent="-285750">
              <a:spcBef>
                <a:spcPts val="0"/>
              </a:spcBef>
              <a:spcAft>
                <a:spcPts val="500"/>
              </a:spcAft>
            </a:pPr>
            <a:r>
              <a:rPr lang="ru-RU" sz="1600" dirty="0" err="1">
                <a:latin typeface="Arial" panose="020B0604020202020204" pitchFamily="34" charset="0"/>
                <a:cs typeface="Arial" panose="020B0604020202020204" pitchFamily="34" charset="0"/>
              </a:rPr>
              <a:t>жавобгарлик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чораларини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кўриш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солиқ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органлари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ваколатига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кирмайдиган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қонунбузилиш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ҳолатлари</a:t>
            </a:r>
            <a:r>
              <a:rPr lang="ru-RU" sz="1600" dirty="0">
                <a:latin typeface="Arial" panose="020B0604020202020204" pitchFamily="34" charset="0"/>
                <a:cs typeface="Arial" panose="020B0604020202020204" pitchFamily="34" charset="0"/>
              </a:rPr>
              <a:t> (суд) </a:t>
            </a:r>
            <a:r>
              <a:rPr lang="ru-RU" sz="1600" dirty="0" err="1">
                <a:latin typeface="Arial" panose="020B0604020202020204" pitchFamily="34" charset="0"/>
                <a:cs typeface="Arial" panose="020B0604020202020204" pitchFamily="34" charset="0"/>
              </a:rPr>
              <a:t>аниқланган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тақдирда</a:t>
            </a:r>
            <a:r>
              <a:rPr lang="ru-RU" sz="1600" dirty="0">
                <a:latin typeface="Arial" panose="020B0604020202020204" pitchFamily="34" charset="0"/>
                <a:cs typeface="Arial" panose="020B0604020202020204" pitchFamily="34" charset="0"/>
              </a:rPr>
              <a:t>, </a:t>
            </a:r>
            <a:br>
              <a:rPr lang="ru-RU" sz="1600" dirty="0">
                <a:latin typeface="Arial" panose="020B0604020202020204" pitchFamily="34" charset="0"/>
                <a:cs typeface="Arial" panose="020B0604020202020204" pitchFamily="34" charset="0"/>
              </a:rPr>
            </a:br>
            <a:r>
              <a:rPr lang="uz-Cyrl-UZ" sz="1600" dirty="0">
                <a:latin typeface="Arial" panose="020B0604020202020204" pitchFamily="34" charset="0"/>
                <a:cs typeface="Arial" panose="020B0604020202020204" pitchFamily="34" charset="0"/>
              </a:rPr>
              <a:t>Солиққа оид ҳуқуқбузарликлар билан ишлаш тузилмаси томонидан </a:t>
            </a:r>
            <a:r>
              <a:rPr lang="ru-RU" sz="1600" dirty="0" err="1">
                <a:latin typeface="Arial" panose="020B0604020202020204" pitchFamily="34" charset="0"/>
                <a:cs typeface="Arial" panose="020B0604020202020204" pitchFamily="34" charset="0"/>
              </a:rPr>
              <a:t>материалларнинг</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бир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нусхаси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солиқ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органларида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сақланган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ҳолда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солиқ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аудити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материаллари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ваколатли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органларга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юборилади</a:t>
            </a:r>
            <a:r>
              <a:rPr lang="ru-RU" sz="1600" dirty="0">
                <a:latin typeface="Arial" panose="020B0604020202020204" pitchFamily="34" charset="0"/>
                <a:cs typeface="Arial" panose="020B0604020202020204" pitchFamily="34" charset="0"/>
              </a:rPr>
              <a:t>.</a:t>
            </a:r>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dirty="0"/>
          </a:p>
        </p:txBody>
      </p:sp>
      <p:grpSp>
        <p:nvGrpSpPr>
          <p:cNvPr id="12" name="Google Shape;875;p37"/>
          <p:cNvGrpSpPr/>
          <p:nvPr/>
        </p:nvGrpSpPr>
        <p:grpSpPr>
          <a:xfrm>
            <a:off x="315263" y="631013"/>
            <a:ext cx="304439" cy="288286"/>
            <a:chOff x="5973900" y="318475"/>
            <a:chExt cx="401900" cy="380575"/>
          </a:xfrm>
        </p:grpSpPr>
        <p:sp>
          <p:nvSpPr>
            <p:cNvPr id="13" name="Google Shape;876;p37"/>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77;p37"/>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78;p37"/>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879;p37"/>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880;p37"/>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882;p37"/>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883;p37"/>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884;p37"/>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885;p37"/>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886;p37"/>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887;p37"/>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888;p37"/>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889;p37"/>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097120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4" y="392575"/>
            <a:ext cx="5989973" cy="766200"/>
          </a:xfrm>
          <a:prstGeom prst="rect">
            <a:avLst/>
          </a:prstGeom>
        </p:spPr>
        <p:txBody>
          <a:bodyPr spcFirstLastPara="1" wrap="square" lIns="91425" tIns="91425" rIns="91425" bIns="91425" anchor="ctr" anchorCtr="0">
            <a:noAutofit/>
          </a:bodyPr>
          <a:lstStyle/>
          <a:p>
            <a:pPr lvl="0"/>
            <a:r>
              <a:rPr lang="uz-Cyrl-UZ" sz="2400" dirty="0">
                <a:latin typeface="Arial" panose="020B0604020202020204" pitchFamily="34" charset="0"/>
                <a:cs typeface="Arial" panose="020B0604020202020204" pitchFamily="34" charset="0"/>
              </a:rPr>
              <a:t>СОЛИҚ АУДИТИ НАТИЖАЛАРИНИ КЎРИБ ЧИҚИШ</a:t>
            </a:r>
          </a:p>
        </p:txBody>
      </p:sp>
      <p:sp>
        <p:nvSpPr>
          <p:cNvPr id="301" name="Google Shape;301;p20"/>
          <p:cNvSpPr txBox="1">
            <a:spLocks noGrp="1"/>
          </p:cNvSpPr>
          <p:nvPr>
            <p:ph type="body" idx="1"/>
          </p:nvPr>
        </p:nvSpPr>
        <p:spPr>
          <a:xfrm>
            <a:off x="814274" y="1419621"/>
            <a:ext cx="7358126" cy="3331303"/>
          </a:xfrm>
          <a:prstGeom prst="rect">
            <a:avLst/>
          </a:prstGeom>
        </p:spPr>
        <p:txBody>
          <a:bodyPr spcFirstLastPara="1" wrap="square" lIns="91425" tIns="91425" rIns="91425" bIns="91425" anchor="ctr" anchorCtr="0">
            <a:noAutofit/>
          </a:bodyPr>
          <a:lstStyle/>
          <a:p>
            <a:pPr marL="0" lvl="0" indent="0">
              <a:spcBef>
                <a:spcPts val="0"/>
              </a:spcBef>
              <a:spcAft>
                <a:spcPts val="500"/>
              </a:spcAft>
              <a:buNone/>
            </a:pPr>
            <a:r>
              <a:rPr lang="uz-Cyrl-UZ" sz="1600" dirty="0">
                <a:latin typeface="Arial" panose="020B0604020202020204" pitchFamily="34" charset="0"/>
                <a:cs typeface="Arial" panose="020B0604020202020204" pitchFamily="34" charset="0"/>
              </a:rPr>
              <a:t>Солиқ аудити натижалари бўйича материалларни кўриб чиқиш ва натижалари бўйича чора кўриш қуйидаги тартибда амалга оширилади:</a:t>
            </a:r>
          </a:p>
          <a:p>
            <a:pPr marL="285750" indent="-285750">
              <a:spcBef>
                <a:spcPts val="0"/>
              </a:spcBef>
              <a:spcAft>
                <a:spcPts val="500"/>
              </a:spcAft>
            </a:pPr>
            <a:r>
              <a:rPr lang="uz-Cyrl-UZ" sz="1600" dirty="0">
                <a:latin typeface="Arial" panose="020B0604020202020204" pitchFamily="34" charset="0"/>
                <a:cs typeface="Arial" panose="020B0604020202020204" pitchFamily="34" charset="0"/>
              </a:rPr>
              <a:t>солиқ аудити натижалари бўйича материаллари шикоятлар (эътирозларни) инобатга олган ҳолда </a:t>
            </a:r>
            <a:r>
              <a:rPr lang="uz-Cyrl-UZ" sz="1600" b="1" dirty="0">
                <a:solidFill>
                  <a:srgbClr val="D26F00"/>
                </a:solidFill>
                <a:latin typeface="Arial" panose="020B0604020202020204" pitchFamily="34" charset="0"/>
                <a:cs typeface="Arial" panose="020B0604020202020204" pitchFamily="34" charset="0"/>
              </a:rPr>
              <a:t>10-15 иш куни</a:t>
            </a:r>
            <a:r>
              <a:rPr lang="uz-Cyrl-UZ" sz="1600" dirty="0">
                <a:latin typeface="Arial" panose="020B0604020202020204" pitchFamily="34" charset="0"/>
                <a:cs typeface="Arial" panose="020B0604020202020204" pitchFamily="34" charset="0"/>
              </a:rPr>
              <a:t>дан кечиктирмай </a:t>
            </a:r>
            <a:r>
              <a:rPr lang="uz-Cyrl-UZ" sz="1600" b="1" dirty="0">
                <a:solidFill>
                  <a:srgbClr val="D26F00"/>
                </a:solidFill>
                <a:latin typeface="Arial" panose="020B0604020202020204" pitchFamily="34" charset="0"/>
                <a:cs typeface="Arial" panose="020B0604020202020204" pitchFamily="34" charset="0"/>
              </a:rPr>
              <a:t>кўриб чиқилади</a:t>
            </a:r>
            <a:r>
              <a:rPr lang="uz-Cyrl-UZ" sz="1600" dirty="0">
                <a:latin typeface="Arial" panose="020B0604020202020204" pitchFamily="34" charset="0"/>
                <a:cs typeface="Arial" panose="020B0604020202020204" pitchFamily="34" charset="0"/>
              </a:rPr>
              <a:t>;</a:t>
            </a:r>
          </a:p>
          <a:p>
            <a:pPr marL="285750" indent="-285750">
              <a:spcBef>
                <a:spcPts val="0"/>
              </a:spcBef>
              <a:spcAft>
                <a:spcPts val="500"/>
              </a:spcAft>
            </a:pPr>
            <a:r>
              <a:rPr lang="uz-Cyrl-UZ" sz="1600" dirty="0">
                <a:latin typeface="Arial" panose="020B0604020202020204" pitchFamily="34" charset="0"/>
                <a:cs typeface="Arial" panose="020B0604020202020204" pitchFamily="34" charset="0"/>
              </a:rPr>
              <a:t>солиқ аудити далолатномасини кўриб чиқиш натижалари бўйича </a:t>
            </a:r>
            <a:r>
              <a:rPr lang="uz-Cyrl-UZ" sz="1600" b="1" dirty="0">
                <a:solidFill>
                  <a:srgbClr val="D26F00"/>
                </a:solidFill>
                <a:latin typeface="Arial" panose="020B0604020202020204" pitchFamily="34" charset="0"/>
                <a:cs typeface="Arial" panose="020B0604020202020204" pitchFamily="34" charset="0"/>
              </a:rPr>
              <a:t>беш иш куни</a:t>
            </a:r>
            <a:r>
              <a:rPr lang="uz-Cyrl-UZ" sz="1600" dirty="0">
                <a:latin typeface="Arial" panose="020B0604020202020204" pitchFamily="34" charset="0"/>
                <a:cs typeface="Arial" panose="020B0604020202020204" pitchFamily="34" charset="0"/>
              </a:rPr>
              <a:t>дан кечиктирмай солиқ органи раҳбарининг (раҳбар ўринбосари) </a:t>
            </a:r>
            <a:r>
              <a:rPr lang="uz-Cyrl-UZ" sz="1600" b="1" dirty="0">
                <a:solidFill>
                  <a:srgbClr val="D26F00"/>
                </a:solidFill>
                <a:latin typeface="Arial" panose="020B0604020202020204" pitchFamily="34" charset="0"/>
                <a:cs typeface="Arial" panose="020B0604020202020204" pitchFamily="34" charset="0"/>
              </a:rPr>
              <a:t>қарори қабул қилинади</a:t>
            </a:r>
            <a:r>
              <a:rPr lang="uz-Cyrl-UZ" sz="1600" dirty="0">
                <a:latin typeface="Arial" panose="020B0604020202020204" pitchFamily="34" charset="0"/>
                <a:cs typeface="Arial" panose="020B0604020202020204" pitchFamily="34" charset="0"/>
              </a:rPr>
              <a:t>;</a:t>
            </a:r>
          </a:p>
          <a:p>
            <a:pPr marL="285750" indent="-285750">
              <a:spcBef>
                <a:spcPts val="0"/>
              </a:spcBef>
              <a:spcAft>
                <a:spcPts val="500"/>
              </a:spcAft>
            </a:pPr>
            <a:r>
              <a:rPr lang="uz-Cyrl-UZ" sz="1600" dirty="0">
                <a:latin typeface="Arial" panose="020B0604020202020204" pitchFamily="34" charset="0"/>
                <a:cs typeface="Arial" panose="020B0604020202020204" pitchFamily="34" charset="0"/>
              </a:rPr>
              <a:t>Солиқ аудити (тафтиш) натижалари бўйича қабул қилинган қарор </a:t>
            </a:r>
            <a:r>
              <a:rPr lang="uz-Cyrl-UZ" sz="1600" b="1" dirty="0">
                <a:solidFill>
                  <a:srgbClr val="D26F00"/>
                </a:solidFill>
                <a:latin typeface="Arial" panose="020B0604020202020204" pitchFamily="34" charset="0"/>
                <a:cs typeface="Arial" panose="020B0604020202020204" pitchFamily="34" charset="0"/>
              </a:rPr>
              <a:t>икки иш куни</a:t>
            </a:r>
            <a:r>
              <a:rPr lang="uz-Cyrl-UZ" sz="1600" dirty="0">
                <a:latin typeface="Arial" panose="020B0604020202020204" pitchFamily="34" charset="0"/>
                <a:cs typeface="Arial" panose="020B0604020202020204" pitchFamily="34" charset="0"/>
              </a:rPr>
              <a:t>дан кечиктирмай </a:t>
            </a:r>
            <a:r>
              <a:rPr lang="uz-Cyrl-UZ" sz="1600" b="1" dirty="0">
                <a:solidFill>
                  <a:srgbClr val="D26F00"/>
                </a:solidFill>
                <a:latin typeface="Arial" panose="020B0604020202020204" pitchFamily="34" charset="0"/>
                <a:cs typeface="Arial" panose="020B0604020202020204" pitchFamily="34" charset="0"/>
              </a:rPr>
              <a:t>солиқ тўловчига берилади</a:t>
            </a:r>
            <a:r>
              <a:rPr lang="uz-Cyrl-UZ" sz="1600" dirty="0">
                <a:latin typeface="Arial" panose="020B0604020202020204" pitchFamily="34" charset="0"/>
                <a:cs typeface="Arial" panose="020B0604020202020204" pitchFamily="34" charset="0"/>
              </a:rPr>
              <a:t> (топширилади);</a:t>
            </a:r>
            <a:endParaRPr lang="ru-RU" sz="1600" dirty="0">
              <a:latin typeface="Arial" panose="020B0604020202020204" pitchFamily="34" charset="0"/>
              <a:cs typeface="Arial" panose="020B0604020202020204" pitchFamily="34" charset="0"/>
            </a:endParaRPr>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dirty="0"/>
          </a:p>
        </p:txBody>
      </p:sp>
      <p:grpSp>
        <p:nvGrpSpPr>
          <p:cNvPr id="12" name="Google Shape;875;p37"/>
          <p:cNvGrpSpPr/>
          <p:nvPr/>
        </p:nvGrpSpPr>
        <p:grpSpPr>
          <a:xfrm>
            <a:off x="315263" y="631013"/>
            <a:ext cx="304439" cy="288286"/>
            <a:chOff x="5973900" y="318475"/>
            <a:chExt cx="401900" cy="380575"/>
          </a:xfrm>
        </p:grpSpPr>
        <p:sp>
          <p:nvSpPr>
            <p:cNvPr id="13" name="Google Shape;876;p37"/>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77;p37"/>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78;p37"/>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879;p37"/>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880;p37"/>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882;p37"/>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883;p37"/>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884;p37"/>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885;p37"/>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886;p37"/>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887;p37"/>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888;p37"/>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889;p37"/>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791071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body" idx="1"/>
          </p:nvPr>
        </p:nvSpPr>
        <p:spPr>
          <a:xfrm>
            <a:off x="683568" y="987574"/>
            <a:ext cx="6790416" cy="3405978"/>
          </a:xfrm>
          <a:prstGeom prst="rect">
            <a:avLst/>
          </a:prstGeom>
        </p:spPr>
        <p:txBody>
          <a:bodyPr spcFirstLastPara="1" wrap="square" lIns="91425" tIns="91425" rIns="91425" bIns="91425" anchor="t" anchorCtr="0">
            <a:noAutofit/>
          </a:bodyPr>
          <a:lstStyle/>
          <a:p>
            <a:pPr marL="38100" indent="0">
              <a:spcBef>
                <a:spcPts val="200"/>
              </a:spcBef>
              <a:buNone/>
            </a:pPr>
            <a:r>
              <a:rPr lang="uz-Cyrl-UZ" sz="1700" dirty="0">
                <a:latin typeface="Palatino Linotype" panose="02040502050505030304" pitchFamily="18" charset="0"/>
                <a:ea typeface="Roboto Condensed" panose="020B0604020202020204" charset="0"/>
              </a:rPr>
              <a:t>Солиқ аудити натижалари бўйича </a:t>
            </a:r>
            <a:r>
              <a:rPr lang="uz-Cyrl-UZ" sz="1700" b="1" dirty="0">
                <a:solidFill>
                  <a:srgbClr val="D26F00"/>
                </a:solidFill>
                <a:latin typeface="Palatino Linotype" panose="02040502050505030304" pitchFamily="18" charset="0"/>
                <a:ea typeface="Roboto Condensed" panose="020B0604020202020204" charset="0"/>
              </a:rPr>
              <a:t>кўриб чиқиш баённомаси </a:t>
            </a:r>
            <a:r>
              <a:rPr lang="uz-Cyrl-UZ" sz="1700" dirty="0">
                <a:latin typeface="Palatino Linotype" panose="02040502050505030304" pitchFamily="18" charset="0"/>
                <a:ea typeface="Roboto Condensed" panose="020B0604020202020204" charset="0"/>
              </a:rPr>
              <a:t>ва қабул қилинган </a:t>
            </a:r>
            <a:r>
              <a:rPr lang="uz-Cyrl-UZ" sz="1700" b="1" dirty="0">
                <a:solidFill>
                  <a:srgbClr val="D26F00"/>
                </a:solidFill>
                <a:latin typeface="Palatino Linotype" panose="02040502050505030304" pitchFamily="18" charset="0"/>
                <a:ea typeface="Roboto Condensed" panose="020B0604020202020204" charset="0"/>
              </a:rPr>
              <a:t>қарор </a:t>
            </a:r>
            <a:r>
              <a:rPr lang="uz-Cyrl-UZ" sz="1700" dirty="0">
                <a:latin typeface="Palatino Linotype" panose="02040502050505030304" pitchFamily="18" charset="0"/>
                <a:ea typeface="Roboto Condensed" panose="020B0604020202020204" charset="0"/>
              </a:rPr>
              <a:t>текшириш далолатномасига илова қилиш учун  бир иш кунидан кечиктирмай Солиққа оид ҳуқуқбузарликлар билан ишлаш тузилмасига топширилади.</a:t>
            </a:r>
          </a:p>
          <a:p>
            <a:pPr marL="38100" indent="0">
              <a:spcBef>
                <a:spcPts val="200"/>
              </a:spcBef>
              <a:buNone/>
            </a:pPr>
            <a:r>
              <a:rPr lang="uz-Cyrl-UZ" sz="1700" dirty="0">
                <a:latin typeface="Palatino Linotype" panose="02040502050505030304" pitchFamily="18" charset="0"/>
                <a:ea typeface="Roboto Condensed" panose="020B0604020202020204" charset="0"/>
              </a:rPr>
              <a:t>Солиқ аудити натижаларига кўра </a:t>
            </a:r>
            <a:r>
              <a:rPr lang="uz-Cyrl-UZ" sz="1700" b="1" dirty="0">
                <a:solidFill>
                  <a:srgbClr val="D26F00"/>
                </a:solidFill>
                <a:latin typeface="Palatino Linotype" panose="02040502050505030304" pitchFamily="18" charset="0"/>
                <a:ea typeface="Roboto Condensed" panose="020B0604020202020204" charset="0"/>
              </a:rPr>
              <a:t>жиноий иш белгилари мавжуд </a:t>
            </a:r>
            <a:r>
              <a:rPr lang="uz-Cyrl-UZ" sz="1700" dirty="0">
                <a:latin typeface="Palatino Linotype" panose="02040502050505030304" pitchFamily="18" charset="0"/>
                <a:ea typeface="Roboto Condensed" panose="020B0604020202020204" charset="0"/>
              </a:rPr>
              <a:t>бўлган </a:t>
            </a:r>
            <a:r>
              <a:rPr lang="uz-Cyrl-UZ" sz="1700" b="1" dirty="0">
                <a:solidFill>
                  <a:srgbClr val="D26F00"/>
                </a:solidFill>
                <a:latin typeface="Palatino Linotype" panose="02040502050505030304" pitchFamily="18" charset="0"/>
                <a:ea typeface="Roboto Condensed" panose="020B0604020202020204" charset="0"/>
              </a:rPr>
              <a:t>текшириш далолатномалари</a:t>
            </a:r>
            <a:r>
              <a:rPr lang="uz-Cyrl-UZ" sz="1700" dirty="0">
                <a:latin typeface="Palatino Linotype" panose="02040502050505030304" pitchFamily="18" charset="0"/>
                <a:ea typeface="Roboto Condensed" panose="020B0604020202020204" charset="0"/>
              </a:rPr>
              <a:t> иловалари билан бирга, қарор қабул қилингандан сўнг ўзаро маълумот алмашиш тўғрисидаги қўшма буйруққа асосан тегишлилиги бўйича Бош прокура-</a:t>
            </a:r>
            <a:br>
              <a:rPr lang="uz-Cyrl-UZ" sz="1700" dirty="0">
                <a:latin typeface="Palatino Linotype" panose="02040502050505030304" pitchFamily="18" charset="0"/>
                <a:ea typeface="Roboto Condensed" panose="020B0604020202020204" charset="0"/>
              </a:rPr>
            </a:br>
            <a:r>
              <a:rPr lang="uz-Cyrl-UZ" sz="1700" dirty="0">
                <a:latin typeface="Palatino Linotype" panose="02040502050505030304" pitchFamily="18" charset="0"/>
                <a:ea typeface="Roboto Condensed" panose="020B0604020202020204" charset="0"/>
              </a:rPr>
              <a:t>тура ҳузуридаги </a:t>
            </a:r>
            <a:r>
              <a:rPr lang="uz-Cyrl-UZ" sz="1700" b="1" dirty="0">
                <a:solidFill>
                  <a:srgbClr val="D26F00"/>
                </a:solidFill>
                <a:latin typeface="Palatino Linotype" panose="02040502050505030304" pitchFamily="18" charset="0"/>
                <a:ea typeface="Roboto Condensed" panose="020B0604020202020204" charset="0"/>
              </a:rPr>
              <a:t>Иқтисодий жиноятларга қарши кура-</a:t>
            </a:r>
            <a:br>
              <a:rPr lang="uz-Cyrl-UZ" sz="1700" b="1" dirty="0">
                <a:solidFill>
                  <a:srgbClr val="D26F00"/>
                </a:solidFill>
                <a:latin typeface="Palatino Linotype" panose="02040502050505030304" pitchFamily="18" charset="0"/>
                <a:ea typeface="Roboto Condensed" panose="020B0604020202020204" charset="0"/>
              </a:rPr>
            </a:br>
            <a:r>
              <a:rPr lang="uz-Cyrl-UZ" sz="1700" b="1" dirty="0">
                <a:solidFill>
                  <a:srgbClr val="D26F00"/>
                </a:solidFill>
                <a:latin typeface="Palatino Linotype" panose="02040502050505030304" pitchFamily="18" charset="0"/>
                <a:ea typeface="Roboto Condensed" panose="020B0604020202020204" charset="0"/>
              </a:rPr>
              <a:t>шиш департаментига</a:t>
            </a:r>
            <a:r>
              <a:rPr lang="uz-Cyrl-UZ" sz="1700" dirty="0">
                <a:latin typeface="Palatino Linotype" panose="02040502050505030304" pitchFamily="18" charset="0"/>
                <a:ea typeface="Roboto Condensed" panose="020B0604020202020204" charset="0"/>
              </a:rPr>
              <a:t> қарор қабул қилингандан кейин </a:t>
            </a:r>
            <a:br>
              <a:rPr lang="uz-Cyrl-UZ" sz="1700" dirty="0">
                <a:latin typeface="Palatino Linotype" panose="02040502050505030304" pitchFamily="18" charset="0"/>
                <a:ea typeface="Roboto Condensed" panose="020B0604020202020204" charset="0"/>
              </a:rPr>
            </a:br>
            <a:r>
              <a:rPr lang="uz-Cyrl-UZ" sz="1700" b="1" dirty="0">
                <a:solidFill>
                  <a:srgbClr val="D26F00"/>
                </a:solidFill>
                <a:latin typeface="Palatino Linotype" panose="02040502050505030304" pitchFamily="18" charset="0"/>
                <a:ea typeface="Roboto Condensed" panose="020B0604020202020204" charset="0"/>
              </a:rPr>
              <a:t>уч иш кунидан кечиктирмай юборилади.</a:t>
            </a:r>
          </a:p>
        </p:txBody>
      </p:sp>
      <p:sp>
        <p:nvSpPr>
          <p:cNvPr id="230" name="Google Shape;230;p15"/>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dirty="0"/>
          </a:p>
        </p:txBody>
      </p:sp>
      <p:sp>
        <p:nvSpPr>
          <p:cNvPr id="231" name="Google Shape;231;p1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dirty="0"/>
          </a:p>
        </p:txBody>
      </p:sp>
      <p:sp>
        <p:nvSpPr>
          <p:cNvPr id="5" name="Google Shape;497;p33"/>
          <p:cNvSpPr txBox="1">
            <a:spLocks/>
          </p:cNvSpPr>
          <p:nvPr/>
        </p:nvSpPr>
        <p:spPr>
          <a:xfrm>
            <a:off x="755576" y="267495"/>
            <a:ext cx="7560840" cy="6480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buNone/>
            </a:pPr>
            <a:r>
              <a:rPr lang="ru-RU" b="1" dirty="0">
                <a:solidFill>
                  <a:srgbClr val="D26F00"/>
                </a:solidFill>
                <a:latin typeface="+mn-lt"/>
              </a:rPr>
              <a:t>ЖАВОБГАРЛИКНИ КЎРИБ ЧИҚИШ</a:t>
            </a:r>
          </a:p>
        </p:txBody>
      </p:sp>
    </p:spTree>
    <p:extLst>
      <p:ext uri="{BB962C8B-B14F-4D97-AF65-F5344CB8AC3E}">
        <p14:creationId xmlns:p14="http://schemas.microsoft.com/office/powerpoint/2010/main" val="3810629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ru-RU" dirty="0">
                <a:latin typeface="+mj-lt"/>
              </a:rPr>
              <a:t>ТЕКШИРИШ НАТИЖАСИДАН НОРОЗИ БЎЛИШ</a:t>
            </a:r>
          </a:p>
        </p:txBody>
      </p:sp>
      <p:sp>
        <p:nvSpPr>
          <p:cNvPr id="237" name="Google Shape;237;p16"/>
          <p:cNvSpPr txBox="1">
            <a:spLocks noGrp="1"/>
          </p:cNvSpPr>
          <p:nvPr>
            <p:ph type="body" idx="1"/>
          </p:nvPr>
        </p:nvSpPr>
        <p:spPr>
          <a:xfrm>
            <a:off x="512630" y="1563638"/>
            <a:ext cx="4162745" cy="3240360"/>
          </a:xfrm>
          <a:prstGeom prst="rect">
            <a:avLst/>
          </a:prstGeom>
        </p:spPr>
        <p:txBody>
          <a:bodyPr spcFirstLastPara="1" wrap="square" lIns="91425" tIns="91425" rIns="91425" bIns="91425" anchor="ctr" anchorCtr="0">
            <a:noAutofit/>
          </a:bodyPr>
          <a:lstStyle/>
          <a:p>
            <a:pPr marL="76200" lvl="0" indent="0" algn="just">
              <a:spcBef>
                <a:spcPts val="0"/>
              </a:spcBef>
              <a:buNone/>
            </a:pPr>
            <a:r>
              <a:rPr lang="ru-RU" sz="2000" dirty="0" err="1">
                <a:latin typeface="Arial" panose="020B0604020202020204" pitchFamily="34" charset="0"/>
                <a:cs typeface="Arial" panose="020B0604020202020204" pitchFamily="34" charset="0"/>
              </a:rPr>
              <a:t>Ҳар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бир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солиқ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тўловчи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давлат</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солиқ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хизмати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органларининг</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қарорлари</a:t>
            </a:r>
            <a:r>
              <a:rPr lang="ru-RU" sz="2000" dirty="0">
                <a:latin typeface="Arial" panose="020B0604020202020204" pitchFamily="34" charset="0"/>
                <a:cs typeface="Arial" panose="020B0604020202020204" pitchFamily="34" charset="0"/>
              </a:rPr>
              <a:t>, улар </a:t>
            </a:r>
            <a:r>
              <a:rPr lang="ru-RU" sz="2000" dirty="0" err="1">
                <a:latin typeface="Arial" panose="020B0604020202020204" pitchFamily="34" charset="0"/>
                <a:cs typeface="Arial" panose="020B0604020202020204" pitchFamily="34" charset="0"/>
              </a:rPr>
              <a:t>мансабдор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шахсларининг</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ҳаракатлари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ёки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ҳаракатсизлиги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устидан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шикоят</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бериш</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учун</a:t>
            </a:r>
            <a:r>
              <a:rPr lang="ru-RU" sz="2000" dirty="0">
                <a:latin typeface="Arial" panose="020B0604020202020204" pitchFamily="34" charset="0"/>
                <a:cs typeface="Arial" panose="020B0604020202020204" pitchFamily="34" charset="0"/>
              </a:rPr>
              <a:t> </a:t>
            </a:r>
            <a:r>
              <a:rPr lang="ru-RU" sz="2000" b="1" dirty="0" err="1">
                <a:solidFill>
                  <a:srgbClr val="D26F00"/>
                </a:solidFill>
                <a:latin typeface="Arial" panose="020B0604020202020204" pitchFamily="34" charset="0"/>
                <a:cs typeface="Arial" panose="020B0604020202020204" pitchFamily="34" charset="0"/>
              </a:rPr>
              <a:t>давлат</a:t>
            </a:r>
            <a:r>
              <a:rPr lang="ru-RU" sz="2000" b="1" dirty="0">
                <a:solidFill>
                  <a:srgbClr val="D26F00"/>
                </a:solidFill>
                <a:latin typeface="Arial" panose="020B0604020202020204" pitchFamily="34" charset="0"/>
                <a:cs typeface="Arial" panose="020B0604020202020204" pitchFamily="34" charset="0"/>
              </a:rPr>
              <a:t> </a:t>
            </a:r>
            <a:r>
              <a:rPr lang="ru-RU" sz="2000" b="1" dirty="0" err="1">
                <a:solidFill>
                  <a:srgbClr val="D26F00"/>
                </a:solidFill>
                <a:latin typeface="Arial" panose="020B0604020202020204" pitchFamily="34" charset="0"/>
                <a:cs typeface="Arial" panose="020B0604020202020204" pitchFamily="34" charset="0"/>
              </a:rPr>
              <a:t>солиқ</a:t>
            </a:r>
            <a:r>
              <a:rPr lang="ru-RU" sz="2000" b="1" dirty="0">
                <a:solidFill>
                  <a:srgbClr val="D26F00"/>
                </a:solidFill>
                <a:latin typeface="Arial" panose="020B0604020202020204" pitchFamily="34" charset="0"/>
                <a:cs typeface="Arial" panose="020B0604020202020204" pitchFamily="34" charset="0"/>
              </a:rPr>
              <a:t> </a:t>
            </a:r>
            <a:r>
              <a:rPr lang="ru-RU" sz="2000" b="1" dirty="0" err="1">
                <a:solidFill>
                  <a:srgbClr val="D26F00"/>
                </a:solidFill>
                <a:latin typeface="Arial" panose="020B0604020202020204" pitchFamily="34" charset="0"/>
                <a:cs typeface="Arial" panose="020B0604020202020204" pitchFamily="34" charset="0"/>
              </a:rPr>
              <a:t>хизматининг</a:t>
            </a:r>
            <a:r>
              <a:rPr lang="ru-RU" sz="2000" b="1" dirty="0">
                <a:solidFill>
                  <a:srgbClr val="D26F00"/>
                </a:solidFill>
                <a:latin typeface="Arial" panose="020B0604020202020204" pitchFamily="34" charset="0"/>
                <a:cs typeface="Arial" panose="020B0604020202020204" pitchFamily="34" charset="0"/>
              </a:rPr>
              <a:t> </a:t>
            </a:r>
            <a:r>
              <a:rPr lang="ru-RU" sz="2000" b="1" dirty="0" err="1">
                <a:solidFill>
                  <a:srgbClr val="D26F00"/>
                </a:solidFill>
                <a:latin typeface="Arial" panose="020B0604020202020204" pitchFamily="34" charset="0"/>
                <a:cs typeface="Arial" panose="020B0604020202020204" pitchFamily="34" charset="0"/>
              </a:rPr>
              <a:t>юқори</a:t>
            </a:r>
            <a:r>
              <a:rPr lang="ru-RU" sz="2000" b="1" dirty="0">
                <a:solidFill>
                  <a:srgbClr val="D26F00"/>
                </a:solidFill>
                <a:latin typeface="Arial" panose="020B0604020202020204" pitchFamily="34" charset="0"/>
                <a:cs typeface="Arial" panose="020B0604020202020204" pitchFamily="34" charset="0"/>
              </a:rPr>
              <a:t> </a:t>
            </a:r>
            <a:r>
              <a:rPr lang="ru-RU" sz="2000" b="1" dirty="0" err="1">
                <a:solidFill>
                  <a:srgbClr val="D26F00"/>
                </a:solidFill>
                <a:latin typeface="Arial" panose="020B0604020202020204" pitchFamily="34" charset="0"/>
                <a:cs typeface="Arial" panose="020B0604020202020204" pitchFamily="34" charset="0"/>
              </a:rPr>
              <a:t>турувчи</a:t>
            </a:r>
            <a:r>
              <a:rPr lang="ru-RU" sz="2000" b="1" dirty="0">
                <a:solidFill>
                  <a:srgbClr val="D26F00"/>
                </a:solidFill>
                <a:latin typeface="Arial" panose="020B0604020202020204" pitchFamily="34" charset="0"/>
                <a:cs typeface="Arial" panose="020B0604020202020204" pitchFamily="34" charset="0"/>
              </a:rPr>
              <a:t> </a:t>
            </a:r>
            <a:r>
              <a:rPr lang="ru-RU" sz="2000" b="1" dirty="0" err="1">
                <a:solidFill>
                  <a:srgbClr val="D26F00"/>
                </a:solidFill>
                <a:latin typeface="Arial" panose="020B0604020202020204" pitchFamily="34" charset="0"/>
                <a:cs typeface="Arial" panose="020B0604020202020204" pitchFamily="34" charset="0"/>
              </a:rPr>
              <a:t>органига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юқори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турувчи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мансабдор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шахсига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ёки</a:t>
            </a:r>
            <a:r>
              <a:rPr lang="ru-RU" sz="2000" dirty="0">
                <a:latin typeface="Arial" panose="020B0604020202020204" pitchFamily="34" charset="0"/>
                <a:cs typeface="Arial" panose="020B0604020202020204" pitchFamily="34" charset="0"/>
              </a:rPr>
              <a:t> </a:t>
            </a:r>
            <a:r>
              <a:rPr lang="ru-RU" sz="2000" b="1" dirty="0" err="1">
                <a:solidFill>
                  <a:srgbClr val="D26F00"/>
                </a:solidFill>
                <a:latin typeface="Arial" panose="020B0604020202020204" pitchFamily="34" charset="0"/>
                <a:cs typeface="Arial" panose="020B0604020202020204" pitchFamily="34" charset="0"/>
              </a:rPr>
              <a:t>судга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мурожаат</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қилиш</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ҳуқуқига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эга</a:t>
            </a:r>
            <a:r>
              <a:rPr lang="ru-RU" sz="2000" dirty="0">
                <a:latin typeface="Arial" panose="020B0604020202020204" pitchFamily="34" charset="0"/>
                <a:cs typeface="Arial" panose="020B0604020202020204" pitchFamily="34" charset="0"/>
              </a:rPr>
              <a:t>.</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6" name="Google Shape;302;p20"/>
          <p:cNvPicPr preferRelativeResize="0"/>
          <p:nvPr/>
        </p:nvPicPr>
        <p:blipFill>
          <a:blip r:embed="rId3">
            <a:extLst>
              <a:ext uri="{28A0092B-C50C-407E-A947-70E740481C1C}">
                <a14:useLocalDpi xmlns:a14="http://schemas.microsoft.com/office/drawing/2010/main" val="0"/>
              </a:ext>
            </a:extLst>
          </a:blip>
          <a:stretch>
            <a:fillRect/>
          </a:stretch>
        </p:blipFill>
        <p:spPr>
          <a:xfrm>
            <a:off x="4878820" y="1131590"/>
            <a:ext cx="3941652" cy="3690000"/>
          </a:xfrm>
          <a:prstGeom prst="diamond">
            <a:avLst/>
          </a:prstGeom>
          <a:noFill/>
          <a:ln>
            <a:noFill/>
          </a:ln>
        </p:spPr>
      </p:pic>
      <p:grpSp>
        <p:nvGrpSpPr>
          <p:cNvPr id="7" name="Google Shape;659;p37"/>
          <p:cNvGrpSpPr/>
          <p:nvPr/>
        </p:nvGrpSpPr>
        <p:grpSpPr>
          <a:xfrm>
            <a:off x="312354" y="643760"/>
            <a:ext cx="288759" cy="288740"/>
            <a:chOff x="1951075" y="2333250"/>
            <a:chExt cx="381200" cy="381175"/>
          </a:xfrm>
        </p:grpSpPr>
        <p:sp>
          <p:nvSpPr>
            <p:cNvPr id="8" name="Google Shape;660;p37"/>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1;p37"/>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2;p37"/>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3;p37"/>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5709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body" idx="1"/>
          </p:nvPr>
        </p:nvSpPr>
        <p:spPr>
          <a:xfrm>
            <a:off x="827584" y="1203598"/>
            <a:ext cx="6120679" cy="3432902"/>
          </a:xfrm>
          <a:prstGeom prst="rect">
            <a:avLst/>
          </a:prstGeom>
        </p:spPr>
        <p:txBody>
          <a:bodyPr spcFirstLastPara="1" wrap="square" lIns="91425" tIns="91425" rIns="91425" bIns="91425" anchor="t" anchorCtr="0">
            <a:noAutofit/>
          </a:bodyPr>
          <a:lstStyle/>
          <a:p>
            <a:pPr marL="38100" indent="0">
              <a:buNone/>
            </a:pPr>
            <a:r>
              <a:rPr lang="uz-Cyrl-UZ" sz="1800" dirty="0">
                <a:latin typeface="Palatino Linotype" panose="02040502050505030304" pitchFamily="18" charset="0"/>
                <a:ea typeface="Roboto Condensed" panose="020B0604020202020204" charset="0"/>
              </a:rPr>
              <a:t>Солиқ аудити - солиқ органлари томонидан солиқ тўловчининг муайян давр учун солиқлар ва йиғимларнинг ҳисобланиши ҳамда тўланишининг тўғрилигини текшириш мақсадида унинг бухгалтерия, молия, статистика, банк ҳамда бошқа ҳужжатларини ўрганиш ва таққослаш йўли билан ўтказилади ва солиққа оид ҳуқуқбузарликларни ҳужжат-далиллар асосида тасдиқлаш ва солиқ аудити далолатномасида акс эттирилишидан иборат. </a:t>
            </a:r>
            <a:endParaRPr lang="ru-RU" sz="1800" dirty="0">
              <a:latin typeface="Palatino Linotype" panose="02040502050505030304" pitchFamily="18" charset="0"/>
              <a:ea typeface="Roboto Condensed" panose="020B0604020202020204" charset="0"/>
            </a:endParaRPr>
          </a:p>
        </p:txBody>
      </p:sp>
      <p:sp>
        <p:nvSpPr>
          <p:cNvPr id="230" name="Google Shape;230;p15"/>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dirty="0"/>
          </a:p>
        </p:txBody>
      </p:sp>
      <p:sp>
        <p:nvSpPr>
          <p:cNvPr id="231" name="Google Shape;231;p1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dirty="0"/>
          </a:p>
        </p:txBody>
      </p:sp>
      <p:sp>
        <p:nvSpPr>
          <p:cNvPr id="5" name="Google Shape;497;p33"/>
          <p:cNvSpPr txBox="1">
            <a:spLocks/>
          </p:cNvSpPr>
          <p:nvPr/>
        </p:nvSpPr>
        <p:spPr>
          <a:xfrm>
            <a:off x="755576" y="267495"/>
            <a:ext cx="7560840" cy="6480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buNone/>
            </a:pPr>
            <a:r>
              <a:rPr lang="ru-RU" b="1" dirty="0">
                <a:solidFill>
                  <a:srgbClr val="D26F00"/>
                </a:solidFill>
                <a:latin typeface="Arial" panose="020B0604020202020204" pitchFamily="34" charset="0"/>
                <a:cs typeface="Arial" panose="020B0604020202020204" pitchFamily="34" charset="0"/>
              </a:rPr>
              <a:t>СОЛИҚ АУДИТИ</a:t>
            </a:r>
            <a:r>
              <a:rPr lang="en-US" b="1" dirty="0">
                <a:solidFill>
                  <a:srgbClr val="D26F00"/>
                </a:solidFill>
                <a:latin typeface="Arial" panose="020B0604020202020204" pitchFamily="34" charset="0"/>
                <a:cs typeface="Arial" panose="020B0604020202020204" pitchFamily="34" charset="0"/>
              </a:rPr>
              <a:t> </a:t>
            </a:r>
            <a:endParaRPr lang="ru-RU" b="1" dirty="0">
              <a:solidFill>
                <a:srgbClr val="D26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9571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24" name="Google Shape;224;p14"/>
          <p:cNvSpPr txBox="1"/>
          <p:nvPr/>
        </p:nvSpPr>
        <p:spPr>
          <a:xfrm>
            <a:off x="179512" y="483518"/>
            <a:ext cx="7924900" cy="2088232"/>
          </a:xfrm>
          <a:prstGeom prst="rect">
            <a:avLst/>
          </a:prstGeom>
          <a:noFill/>
          <a:ln>
            <a:noFill/>
          </a:ln>
        </p:spPr>
        <p:txBody>
          <a:bodyPr spcFirstLastPara="1" wrap="square" lIns="91425" tIns="91425" rIns="91425" bIns="91425" anchor="b" anchorCtr="0">
            <a:noAutofit/>
          </a:bodyPr>
          <a:lstStyle/>
          <a:p>
            <a:pPr lvl="0"/>
            <a:r>
              <a:rPr lang="ru-RU" sz="6600" b="1" dirty="0">
                <a:solidFill>
                  <a:srgbClr val="3F5378"/>
                </a:solidFill>
                <a:latin typeface="+mj-lt"/>
                <a:ea typeface="Roboto Condensed"/>
                <a:cs typeface="Roboto Condensed"/>
                <a:sym typeface="Roboto Condensed"/>
              </a:rPr>
              <a:t>ЭЪТИБОРИНГИЗ УЧУН РАҲМАТ</a:t>
            </a:r>
            <a:endParaRPr sz="6600" b="1" dirty="0">
              <a:solidFill>
                <a:srgbClr val="3F5378"/>
              </a:solidFill>
              <a:latin typeface="+mj-lt"/>
              <a:ea typeface="Roboto Condensed"/>
              <a:cs typeface="Roboto Condensed"/>
              <a:sym typeface="Roboto Condensed"/>
            </a:endParaRPr>
          </a:p>
        </p:txBody>
      </p:sp>
    </p:spTree>
    <p:extLst>
      <p:ext uri="{BB962C8B-B14F-4D97-AF65-F5344CB8AC3E}">
        <p14:creationId xmlns:p14="http://schemas.microsoft.com/office/powerpoint/2010/main" val="67157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4" y="392575"/>
            <a:ext cx="5989973" cy="766200"/>
          </a:xfrm>
          <a:prstGeom prst="rect">
            <a:avLst/>
          </a:prstGeom>
        </p:spPr>
        <p:txBody>
          <a:bodyPr spcFirstLastPara="1" wrap="square" lIns="91425" tIns="91425" rIns="91425" bIns="91425" anchor="ctr" anchorCtr="0">
            <a:noAutofit/>
          </a:bodyPr>
          <a:lstStyle/>
          <a:p>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endParaRPr dirty="0">
              <a:latin typeface="+mj-lt"/>
            </a:endParaRPr>
          </a:p>
        </p:txBody>
      </p:sp>
      <p:sp>
        <p:nvSpPr>
          <p:cNvPr id="301" name="Google Shape;301;p20"/>
          <p:cNvSpPr txBox="1">
            <a:spLocks noGrp="1"/>
          </p:cNvSpPr>
          <p:nvPr>
            <p:ph type="body" idx="1"/>
          </p:nvPr>
        </p:nvSpPr>
        <p:spPr>
          <a:xfrm>
            <a:off x="748921" y="1581042"/>
            <a:ext cx="7646158" cy="3219112"/>
          </a:xfrm>
          <a:prstGeom prst="rect">
            <a:avLst/>
          </a:prstGeom>
        </p:spPr>
        <p:txBody>
          <a:bodyPr spcFirstLastPara="1" wrap="square" lIns="91425" tIns="91425" rIns="91425" bIns="91425" anchor="ctr" anchorCtr="0">
            <a:noAutofit/>
          </a:bodyPr>
          <a:lstStyle/>
          <a:p>
            <a:pPr marL="0" lvl="0" indent="0">
              <a:spcBef>
                <a:spcPts val="0"/>
              </a:spcBef>
              <a:spcAft>
                <a:spcPts val="500"/>
              </a:spcAft>
              <a:buNone/>
            </a:pPr>
            <a:endParaRPr lang="ru-RU" sz="1600" b="1" dirty="0">
              <a:solidFill>
                <a:srgbClr val="D26F00"/>
              </a:solidFill>
            </a:endParaRPr>
          </a:p>
          <a:p>
            <a:pPr marL="0" indent="0" algn="just">
              <a:spcBef>
                <a:spcPts val="0"/>
              </a:spcBef>
              <a:spcAft>
                <a:spcPts val="500"/>
              </a:spcAft>
              <a:buNone/>
            </a:pPr>
            <a:r>
              <a:rPr lang="ru-RU" sz="2000" b="1" dirty="0" err="1">
                <a:solidFill>
                  <a:srgbClr val="D26F00"/>
                </a:solidFill>
                <a:latin typeface="+mj-lt"/>
              </a:rPr>
              <a:t>Солиқ</a:t>
            </a:r>
            <a:r>
              <a:rPr lang="ru-RU" sz="2000" b="1" dirty="0">
                <a:solidFill>
                  <a:srgbClr val="D26F00"/>
                </a:solidFill>
                <a:latin typeface="+mj-lt"/>
              </a:rPr>
              <a:t> </a:t>
            </a:r>
            <a:r>
              <a:rPr lang="ru-RU" sz="2000" b="1" dirty="0" err="1">
                <a:solidFill>
                  <a:srgbClr val="D26F00"/>
                </a:solidFill>
                <a:latin typeface="+mj-lt"/>
              </a:rPr>
              <a:t>аудити</a:t>
            </a:r>
            <a:r>
              <a:rPr lang="ru-RU" sz="2000" b="1" dirty="0">
                <a:solidFill>
                  <a:srgbClr val="D26F00"/>
                </a:solidFill>
                <a:latin typeface="+mj-lt"/>
              </a:rPr>
              <a:t> </a:t>
            </a:r>
            <a:r>
              <a:rPr lang="ru-RU" sz="2000" b="1" dirty="0" err="1">
                <a:solidFill>
                  <a:srgbClr val="D26F00"/>
                </a:solidFill>
                <a:latin typeface="+mj-lt"/>
              </a:rPr>
              <a:t>қуйидаги</a:t>
            </a:r>
            <a:r>
              <a:rPr lang="ru-RU" sz="2000" b="1" dirty="0">
                <a:solidFill>
                  <a:srgbClr val="D26F00"/>
                </a:solidFill>
                <a:latin typeface="+mj-lt"/>
              </a:rPr>
              <a:t> </a:t>
            </a:r>
            <a:r>
              <a:rPr lang="ru-RU" sz="2000" b="1" dirty="0" err="1">
                <a:solidFill>
                  <a:srgbClr val="D26F00"/>
                </a:solidFill>
                <a:latin typeface="+mj-lt"/>
              </a:rPr>
              <a:t>солиқ</a:t>
            </a:r>
            <a:r>
              <a:rPr lang="ru-RU" sz="2000" b="1" dirty="0">
                <a:solidFill>
                  <a:srgbClr val="D26F00"/>
                </a:solidFill>
                <a:latin typeface="+mj-lt"/>
              </a:rPr>
              <a:t> </a:t>
            </a:r>
            <a:r>
              <a:rPr lang="ru-RU" sz="2000" b="1" dirty="0" err="1">
                <a:solidFill>
                  <a:srgbClr val="D26F00"/>
                </a:solidFill>
                <a:latin typeface="+mj-lt"/>
              </a:rPr>
              <a:t>тўловчиларда</a:t>
            </a:r>
            <a:r>
              <a:rPr lang="ru-RU" sz="2000" b="1" dirty="0">
                <a:solidFill>
                  <a:srgbClr val="D26F00"/>
                </a:solidFill>
                <a:latin typeface="+mj-lt"/>
              </a:rPr>
              <a:t> </a:t>
            </a:r>
            <a:r>
              <a:rPr lang="ru-RU" sz="2000" b="1" dirty="0" err="1">
                <a:solidFill>
                  <a:srgbClr val="D26F00"/>
                </a:solidFill>
                <a:latin typeface="+mj-lt"/>
              </a:rPr>
              <a:t>ўтказилади</a:t>
            </a:r>
            <a:r>
              <a:rPr lang="ru-RU" sz="2000" b="1" dirty="0">
                <a:solidFill>
                  <a:srgbClr val="D26F00"/>
                </a:solidFill>
                <a:latin typeface="+mj-lt"/>
              </a:rPr>
              <a:t>:</a:t>
            </a:r>
            <a:endParaRPr lang="uz-Cyrl-UZ" sz="2000" b="1" dirty="0">
              <a:solidFill>
                <a:srgbClr val="D26F00"/>
              </a:solidFill>
              <a:latin typeface="+mj-lt"/>
            </a:endParaRPr>
          </a:p>
          <a:p>
            <a:r>
              <a:rPr lang="ru-RU" sz="1400" dirty="0" err="1" smtClean="0">
                <a:latin typeface="+mj-lt"/>
              </a:rPr>
              <a:t>солиқ</a:t>
            </a:r>
            <a:r>
              <a:rPr lang="ru-RU" sz="1400" dirty="0" smtClean="0">
                <a:latin typeface="+mj-lt"/>
              </a:rPr>
              <a:t> </a:t>
            </a:r>
            <a:r>
              <a:rPr lang="ru-RU" sz="1400" dirty="0" err="1">
                <a:latin typeface="+mj-lt"/>
              </a:rPr>
              <a:t>органида</a:t>
            </a:r>
            <a:r>
              <a:rPr lang="ru-RU" sz="1400" dirty="0">
                <a:latin typeface="+mj-lt"/>
              </a:rPr>
              <a:t> </a:t>
            </a:r>
            <a:r>
              <a:rPr lang="ru-RU" sz="1400" dirty="0" err="1">
                <a:latin typeface="+mj-lt"/>
              </a:rPr>
              <a:t>хавфни</a:t>
            </a:r>
            <a:r>
              <a:rPr lang="ru-RU" sz="1400" dirty="0">
                <a:latin typeface="+mj-lt"/>
              </a:rPr>
              <a:t> </a:t>
            </a:r>
            <a:r>
              <a:rPr lang="ru-RU" sz="1400" dirty="0" err="1">
                <a:latin typeface="+mj-lt"/>
              </a:rPr>
              <a:t>таҳлил</a:t>
            </a:r>
            <a:r>
              <a:rPr lang="ru-RU" sz="1400" dirty="0">
                <a:latin typeface="+mj-lt"/>
              </a:rPr>
              <a:t> </a:t>
            </a:r>
            <a:r>
              <a:rPr lang="ru-RU" sz="1400" dirty="0" err="1">
                <a:latin typeface="+mj-lt"/>
              </a:rPr>
              <a:t>этиш</a:t>
            </a:r>
            <a:r>
              <a:rPr lang="ru-RU" sz="1400" dirty="0">
                <a:latin typeface="+mj-lt"/>
              </a:rPr>
              <a:t> </a:t>
            </a:r>
            <a:r>
              <a:rPr lang="ru-RU" sz="1400" dirty="0" err="1">
                <a:latin typeface="+mj-lt"/>
              </a:rPr>
              <a:t>автоматлаштирилган</a:t>
            </a:r>
            <a:r>
              <a:rPr lang="ru-RU" sz="1400" dirty="0">
                <a:latin typeface="+mj-lt"/>
              </a:rPr>
              <a:t> </a:t>
            </a:r>
            <a:r>
              <a:rPr lang="ru-RU" sz="1400" dirty="0" err="1">
                <a:latin typeface="+mj-lt"/>
              </a:rPr>
              <a:t>ахборот</a:t>
            </a:r>
            <a:r>
              <a:rPr lang="ru-RU" sz="1400" dirty="0">
                <a:latin typeface="+mj-lt"/>
              </a:rPr>
              <a:t> </a:t>
            </a:r>
            <a:r>
              <a:rPr lang="ru-RU" sz="1400" dirty="0" err="1">
                <a:latin typeface="+mj-lt"/>
              </a:rPr>
              <a:t>тизими</a:t>
            </a:r>
            <a:r>
              <a:rPr lang="ru-RU" sz="1400" dirty="0">
                <a:latin typeface="+mj-lt"/>
              </a:rPr>
              <a:t> («</a:t>
            </a:r>
            <a:r>
              <a:rPr lang="ru-RU" sz="1400" dirty="0" smtClean="0">
                <a:latin typeface="+mj-lt"/>
              </a:rPr>
              <a:t>Та</a:t>
            </a:r>
            <a:r>
              <a:rPr lang="uz-Cyrl-UZ" sz="1400" dirty="0" smtClean="0">
                <a:latin typeface="+mj-lt"/>
              </a:rPr>
              <a:t>ҳ</a:t>
            </a:r>
            <a:r>
              <a:rPr lang="ru-RU" sz="1400" dirty="0">
                <a:latin typeface="+mj-lt"/>
              </a:rPr>
              <a:t>лика-</a:t>
            </a:r>
            <a:r>
              <a:rPr lang="ru-RU" sz="1400" dirty="0" err="1">
                <a:latin typeface="+mj-lt"/>
              </a:rPr>
              <a:t>таҳлил</a:t>
            </a:r>
            <a:r>
              <a:rPr lang="ru-RU" sz="1400" dirty="0">
                <a:latin typeface="+mj-lt"/>
              </a:rPr>
              <a:t>» </a:t>
            </a:r>
            <a:r>
              <a:rPr lang="ru-RU" sz="1400" dirty="0" err="1">
                <a:latin typeface="+mj-lt"/>
              </a:rPr>
              <a:t>дастурий</a:t>
            </a:r>
            <a:r>
              <a:rPr lang="ru-RU" sz="1400" dirty="0">
                <a:latin typeface="+mj-lt"/>
              </a:rPr>
              <a:t> </a:t>
            </a:r>
            <a:r>
              <a:rPr lang="ru-RU" sz="1400" dirty="0" err="1">
                <a:latin typeface="+mj-lt"/>
              </a:rPr>
              <a:t>маҳсулоти</a:t>
            </a:r>
            <a:r>
              <a:rPr lang="ru-RU" sz="1400" dirty="0">
                <a:latin typeface="+mj-lt"/>
              </a:rPr>
              <a:t>) </a:t>
            </a:r>
            <a:r>
              <a:rPr lang="ru-RU" sz="1400" dirty="0" err="1">
                <a:latin typeface="+mj-lt"/>
              </a:rPr>
              <a:t>орқали</a:t>
            </a:r>
            <a:r>
              <a:rPr lang="ru-RU" sz="1400" dirty="0">
                <a:latin typeface="+mj-lt"/>
              </a:rPr>
              <a:t> </a:t>
            </a:r>
            <a:r>
              <a:rPr lang="ru-RU" sz="1400" dirty="0" err="1">
                <a:latin typeface="+mj-lt"/>
              </a:rPr>
              <a:t>аниқланган</a:t>
            </a:r>
            <a:r>
              <a:rPr lang="ru-RU" sz="1400" dirty="0">
                <a:latin typeface="+mj-lt"/>
              </a:rPr>
              <a:t>, </a:t>
            </a:r>
            <a:r>
              <a:rPr lang="ru-RU" sz="1400" dirty="0" err="1">
                <a:latin typeface="+mj-lt"/>
              </a:rPr>
              <a:t>юқори</a:t>
            </a:r>
            <a:r>
              <a:rPr lang="ru-RU" sz="1400" dirty="0">
                <a:latin typeface="+mj-lt"/>
              </a:rPr>
              <a:t> </a:t>
            </a:r>
            <a:r>
              <a:rPr lang="ru-RU" sz="1400" dirty="0" err="1">
                <a:latin typeface="+mj-lt"/>
              </a:rPr>
              <a:t>даражадаги</a:t>
            </a:r>
            <a:r>
              <a:rPr lang="ru-RU" sz="1400" dirty="0">
                <a:latin typeface="+mj-lt"/>
              </a:rPr>
              <a:t> </a:t>
            </a:r>
            <a:r>
              <a:rPr lang="ru-RU" sz="1400" dirty="0" err="1">
                <a:latin typeface="+mj-lt"/>
              </a:rPr>
              <a:t>таваккалчилик</a:t>
            </a:r>
            <a:r>
              <a:rPr lang="ru-RU" sz="1400" dirty="0">
                <a:latin typeface="+mj-lt"/>
              </a:rPr>
              <a:t> (</a:t>
            </a:r>
            <a:r>
              <a:rPr lang="ru-RU" sz="1400" dirty="0" err="1" smtClean="0">
                <a:latin typeface="+mj-lt"/>
              </a:rPr>
              <a:t>солиқ</a:t>
            </a:r>
            <a:r>
              <a:rPr lang="ru-RU" sz="1400" dirty="0" smtClean="0">
                <a:latin typeface="+mj-lt"/>
              </a:rPr>
              <a:t> </a:t>
            </a:r>
            <a:r>
              <a:rPr lang="ru-RU" sz="1400" dirty="0" err="1">
                <a:latin typeface="+mj-lt"/>
              </a:rPr>
              <a:t>хавфи</a:t>
            </a:r>
            <a:r>
              <a:rPr lang="ru-RU" sz="1400" dirty="0">
                <a:latin typeface="+mj-lt"/>
              </a:rPr>
              <a:t>) </a:t>
            </a:r>
            <a:r>
              <a:rPr lang="ru-RU" sz="1400" dirty="0" err="1">
                <a:latin typeface="+mj-lt"/>
              </a:rPr>
              <a:t>тоифасига</a:t>
            </a:r>
            <a:r>
              <a:rPr lang="ru-RU" sz="1400" dirty="0">
                <a:latin typeface="+mj-lt"/>
              </a:rPr>
              <a:t> </a:t>
            </a:r>
            <a:r>
              <a:rPr lang="ru-RU" sz="1400" dirty="0" err="1">
                <a:latin typeface="+mj-lt"/>
              </a:rPr>
              <a:t>мансуб</a:t>
            </a:r>
            <a:r>
              <a:rPr lang="ru-RU" sz="1400" dirty="0">
                <a:latin typeface="+mj-lt"/>
              </a:rPr>
              <a:t> </a:t>
            </a:r>
            <a:r>
              <a:rPr lang="ru-RU" sz="1400" dirty="0" err="1">
                <a:latin typeface="+mj-lt"/>
              </a:rPr>
              <a:t>бўлган</a:t>
            </a:r>
            <a:r>
              <a:rPr lang="ru-RU" sz="1400" dirty="0">
                <a:latin typeface="+mj-lt"/>
              </a:rPr>
              <a:t> </a:t>
            </a:r>
            <a:r>
              <a:rPr lang="ru-RU" sz="1400" dirty="0" err="1">
                <a:latin typeface="+mj-lt"/>
              </a:rPr>
              <a:t>солиқ</a:t>
            </a:r>
            <a:r>
              <a:rPr lang="ru-RU" sz="1400" dirty="0">
                <a:latin typeface="+mj-lt"/>
              </a:rPr>
              <a:t> </a:t>
            </a:r>
            <a:r>
              <a:rPr lang="ru-RU" sz="1400" dirty="0" err="1">
                <a:latin typeface="+mj-lt"/>
              </a:rPr>
              <a:t>тўловчиларда</a:t>
            </a:r>
            <a:r>
              <a:rPr lang="ru-RU" sz="1400" dirty="0">
                <a:latin typeface="+mj-lt"/>
              </a:rPr>
              <a:t>;</a:t>
            </a:r>
          </a:p>
          <a:p>
            <a:r>
              <a:rPr lang="ru-RU" sz="1400" dirty="0" err="1">
                <a:latin typeface="+mj-lt"/>
              </a:rPr>
              <a:t>камерал</a:t>
            </a:r>
            <a:r>
              <a:rPr lang="ru-RU" sz="1400" dirty="0">
                <a:latin typeface="+mj-lt"/>
              </a:rPr>
              <a:t> </a:t>
            </a:r>
            <a:r>
              <a:rPr lang="ru-RU" sz="1400" dirty="0" err="1">
                <a:latin typeface="+mj-lt"/>
              </a:rPr>
              <a:t>солиқ</a:t>
            </a:r>
            <a:r>
              <a:rPr lang="ru-RU" sz="1400" dirty="0">
                <a:latin typeface="+mj-lt"/>
              </a:rPr>
              <a:t> </a:t>
            </a:r>
            <a:r>
              <a:rPr lang="ru-RU" sz="1400" dirty="0" err="1">
                <a:latin typeface="+mj-lt"/>
              </a:rPr>
              <a:t>текшируви</a:t>
            </a:r>
            <a:r>
              <a:rPr lang="ru-RU" sz="1400" dirty="0">
                <a:latin typeface="+mj-lt"/>
              </a:rPr>
              <a:t> </a:t>
            </a:r>
            <a:r>
              <a:rPr lang="ru-RU" sz="1400" dirty="0" err="1">
                <a:latin typeface="+mj-lt"/>
              </a:rPr>
              <a:t>натижаси</a:t>
            </a:r>
            <a:r>
              <a:rPr lang="ru-RU" sz="1400" dirty="0">
                <a:latin typeface="+mj-lt"/>
              </a:rPr>
              <a:t> </a:t>
            </a:r>
            <a:r>
              <a:rPr lang="ru-RU" sz="1400" dirty="0" err="1">
                <a:latin typeface="+mj-lt"/>
              </a:rPr>
              <a:t>бўйича</a:t>
            </a:r>
            <a:r>
              <a:rPr lang="ru-RU" sz="1400" dirty="0">
                <a:latin typeface="+mj-lt"/>
              </a:rPr>
              <a:t> </a:t>
            </a:r>
            <a:r>
              <a:rPr lang="ru-RU" sz="1400" dirty="0" err="1">
                <a:latin typeface="+mj-lt"/>
              </a:rPr>
              <a:t>солиқ</a:t>
            </a:r>
            <a:r>
              <a:rPr lang="ru-RU" sz="1400" dirty="0">
                <a:latin typeface="+mj-lt"/>
              </a:rPr>
              <a:t> </a:t>
            </a:r>
            <a:r>
              <a:rPr lang="ru-RU" sz="1400" dirty="0" err="1">
                <a:latin typeface="+mj-lt"/>
              </a:rPr>
              <a:t>органининг</a:t>
            </a:r>
            <a:r>
              <a:rPr lang="ru-RU" sz="1400" dirty="0">
                <a:latin typeface="+mj-lt"/>
              </a:rPr>
              <a:t> </a:t>
            </a:r>
            <a:r>
              <a:rPr lang="ru-RU" sz="1400" dirty="0" err="1">
                <a:latin typeface="+mj-lt"/>
              </a:rPr>
              <a:t>талабномасига</a:t>
            </a:r>
            <a:r>
              <a:rPr lang="ru-RU" sz="1400" dirty="0">
                <a:latin typeface="+mj-lt"/>
              </a:rPr>
              <a:t> </a:t>
            </a:r>
            <a:r>
              <a:rPr lang="ru-RU" sz="1400" dirty="0" err="1">
                <a:latin typeface="+mj-lt"/>
              </a:rPr>
              <a:t>жавобан</a:t>
            </a:r>
            <a:r>
              <a:rPr lang="ru-RU" sz="1400" dirty="0">
                <a:latin typeface="+mj-lt"/>
              </a:rPr>
              <a:t> </a:t>
            </a:r>
            <a:r>
              <a:rPr lang="ru-RU" sz="1400" dirty="0" err="1">
                <a:latin typeface="+mj-lt"/>
              </a:rPr>
              <a:t>аниқлаштирилган</a:t>
            </a:r>
            <a:r>
              <a:rPr lang="ru-RU" sz="1400" dirty="0">
                <a:latin typeface="+mj-lt"/>
              </a:rPr>
              <a:t> </a:t>
            </a:r>
            <a:r>
              <a:rPr lang="ru-RU" sz="1400" dirty="0" err="1">
                <a:latin typeface="+mj-lt"/>
              </a:rPr>
              <a:t>солиқ</a:t>
            </a:r>
            <a:r>
              <a:rPr lang="ru-RU" sz="1400" dirty="0">
                <a:latin typeface="+mj-lt"/>
              </a:rPr>
              <a:t> </a:t>
            </a:r>
            <a:r>
              <a:rPr lang="ru-RU" sz="1400" dirty="0" err="1">
                <a:latin typeface="+mj-lt"/>
              </a:rPr>
              <a:t>ҳисоботини</a:t>
            </a:r>
            <a:r>
              <a:rPr lang="ru-RU" sz="1400" dirty="0">
                <a:latin typeface="+mj-lt"/>
              </a:rPr>
              <a:t> </a:t>
            </a:r>
            <a:r>
              <a:rPr lang="ru-RU" sz="1400" dirty="0" err="1">
                <a:latin typeface="+mj-lt"/>
              </a:rPr>
              <a:t>тақдим</a:t>
            </a:r>
            <a:r>
              <a:rPr lang="ru-RU" sz="1400" dirty="0">
                <a:latin typeface="+mj-lt"/>
              </a:rPr>
              <a:t> </a:t>
            </a:r>
            <a:r>
              <a:rPr lang="ru-RU" sz="1400" dirty="0" err="1">
                <a:latin typeface="+mj-lt"/>
              </a:rPr>
              <a:t>этмаган</a:t>
            </a:r>
            <a:r>
              <a:rPr lang="ru-RU" sz="1400" dirty="0">
                <a:latin typeface="+mj-lt"/>
              </a:rPr>
              <a:t> (шу </a:t>
            </a:r>
            <a:r>
              <a:rPr lang="ru-RU" sz="1400" dirty="0" err="1">
                <a:latin typeface="+mj-lt"/>
              </a:rPr>
              <a:t>жумладан</a:t>
            </a:r>
            <a:r>
              <a:rPr lang="ru-RU" sz="1400" dirty="0">
                <a:latin typeface="+mj-lt"/>
              </a:rPr>
              <a:t>, </a:t>
            </a:r>
            <a:r>
              <a:rPr lang="ru-RU" sz="1400" dirty="0" err="1">
                <a:latin typeface="+mj-lt"/>
              </a:rPr>
              <a:t>аниқлаштирилган</a:t>
            </a:r>
            <a:r>
              <a:rPr lang="ru-RU" sz="1400" dirty="0">
                <a:latin typeface="+mj-lt"/>
              </a:rPr>
              <a:t> </a:t>
            </a:r>
            <a:r>
              <a:rPr lang="ru-RU" sz="1400" dirty="0" err="1">
                <a:latin typeface="+mj-lt"/>
              </a:rPr>
              <a:t>талабномадан</a:t>
            </a:r>
            <a:r>
              <a:rPr lang="ru-RU" sz="1400" dirty="0">
                <a:latin typeface="+mj-lt"/>
              </a:rPr>
              <a:t> </a:t>
            </a:r>
            <a:r>
              <a:rPr lang="ru-RU" sz="1400" dirty="0" err="1">
                <a:latin typeface="+mj-lt"/>
              </a:rPr>
              <a:t>кейин</a:t>
            </a:r>
            <a:r>
              <a:rPr lang="ru-RU" sz="1400" dirty="0">
                <a:latin typeface="+mj-lt"/>
              </a:rPr>
              <a:t>), </a:t>
            </a:r>
            <a:r>
              <a:rPr lang="ru-RU" sz="1400" dirty="0" err="1">
                <a:latin typeface="+mj-lt"/>
              </a:rPr>
              <a:t>аниқланган</a:t>
            </a:r>
            <a:r>
              <a:rPr lang="ru-RU" sz="1400" dirty="0">
                <a:latin typeface="+mj-lt"/>
              </a:rPr>
              <a:t> </a:t>
            </a:r>
            <a:r>
              <a:rPr lang="ru-RU" sz="1400" dirty="0" err="1">
                <a:latin typeface="+mj-lt"/>
              </a:rPr>
              <a:t>тафовутлар</a:t>
            </a:r>
            <a:r>
              <a:rPr lang="ru-RU" sz="1400" dirty="0">
                <a:latin typeface="+mj-lt"/>
              </a:rPr>
              <a:t> </a:t>
            </a:r>
            <a:r>
              <a:rPr lang="ru-RU" sz="1400" dirty="0" err="1">
                <a:latin typeface="+mj-lt"/>
              </a:rPr>
              <a:t>бўйича</a:t>
            </a:r>
            <a:r>
              <a:rPr lang="ru-RU" sz="1400" dirty="0">
                <a:latin typeface="+mj-lt"/>
              </a:rPr>
              <a:t> </a:t>
            </a:r>
            <a:r>
              <a:rPr lang="ru-RU" sz="1400" dirty="0" err="1">
                <a:latin typeface="+mj-lt"/>
              </a:rPr>
              <a:t>асос</a:t>
            </a:r>
            <a:r>
              <a:rPr lang="ru-RU" sz="1400" dirty="0">
                <a:latin typeface="+mj-lt"/>
              </a:rPr>
              <a:t> </a:t>
            </a:r>
            <a:r>
              <a:rPr lang="ru-RU" sz="1400" dirty="0" err="1">
                <a:latin typeface="+mj-lt"/>
              </a:rPr>
              <a:t>келтирмаган</a:t>
            </a:r>
            <a:r>
              <a:rPr lang="ru-RU" sz="1400" dirty="0">
                <a:latin typeface="+mj-lt"/>
              </a:rPr>
              <a:t> </a:t>
            </a:r>
            <a:r>
              <a:rPr lang="ru-RU" sz="1400" dirty="0" err="1">
                <a:latin typeface="+mj-lt"/>
              </a:rPr>
              <a:t>ёки</a:t>
            </a:r>
            <a:r>
              <a:rPr lang="ru-RU" sz="1400" dirty="0">
                <a:latin typeface="+mj-lt"/>
              </a:rPr>
              <a:t> </a:t>
            </a:r>
            <a:r>
              <a:rPr lang="ru-RU" sz="1400" dirty="0" err="1">
                <a:latin typeface="+mj-lt"/>
              </a:rPr>
              <a:t>тақдим</a:t>
            </a:r>
            <a:r>
              <a:rPr lang="ru-RU" sz="1400" dirty="0">
                <a:latin typeface="+mj-lt"/>
              </a:rPr>
              <a:t> </a:t>
            </a:r>
            <a:r>
              <a:rPr lang="ru-RU" sz="1400" dirty="0" err="1">
                <a:latin typeface="+mj-lt"/>
              </a:rPr>
              <a:t>қилинган</a:t>
            </a:r>
            <a:r>
              <a:rPr lang="ru-RU" sz="1400" dirty="0">
                <a:latin typeface="+mj-lt"/>
              </a:rPr>
              <a:t> </a:t>
            </a:r>
            <a:r>
              <a:rPr lang="ru-RU" sz="1400" dirty="0" err="1">
                <a:latin typeface="+mj-lt"/>
              </a:rPr>
              <a:t>асосномалар</a:t>
            </a:r>
            <a:r>
              <a:rPr lang="ru-RU" sz="1400" dirty="0">
                <a:latin typeface="+mj-lt"/>
              </a:rPr>
              <a:t> </a:t>
            </a:r>
            <a:r>
              <a:rPr lang="ru-RU" sz="1400" dirty="0" err="1">
                <a:latin typeface="+mj-lt"/>
              </a:rPr>
              <a:t>етарли</a:t>
            </a:r>
            <a:r>
              <a:rPr lang="ru-RU" sz="1400" dirty="0">
                <a:latin typeface="+mj-lt"/>
              </a:rPr>
              <a:t> </a:t>
            </a:r>
            <a:r>
              <a:rPr lang="ru-RU" sz="1400" dirty="0" err="1">
                <a:latin typeface="+mj-lt"/>
              </a:rPr>
              <a:t>эмас</a:t>
            </a:r>
            <a:r>
              <a:rPr lang="ru-RU" sz="1400" dirty="0">
                <a:latin typeface="+mj-lt"/>
              </a:rPr>
              <a:t> </a:t>
            </a:r>
            <a:r>
              <a:rPr lang="ru-RU" sz="1400" dirty="0" err="1">
                <a:latin typeface="+mj-lt"/>
              </a:rPr>
              <a:t>деб</a:t>
            </a:r>
            <a:r>
              <a:rPr lang="ru-RU" sz="1400" dirty="0">
                <a:latin typeface="+mj-lt"/>
              </a:rPr>
              <a:t> </a:t>
            </a:r>
            <a:r>
              <a:rPr lang="ru-RU" sz="1400" dirty="0" err="1">
                <a:latin typeface="+mj-lt"/>
              </a:rPr>
              <a:t>топилган</a:t>
            </a:r>
            <a:r>
              <a:rPr lang="ru-RU" sz="1400" dirty="0">
                <a:latin typeface="+mj-lt"/>
              </a:rPr>
              <a:t> </a:t>
            </a:r>
            <a:r>
              <a:rPr lang="ru-RU" sz="1400" dirty="0" err="1">
                <a:latin typeface="+mj-lt"/>
              </a:rPr>
              <a:t>юқори</a:t>
            </a:r>
            <a:r>
              <a:rPr lang="ru-RU" sz="1400" dirty="0">
                <a:latin typeface="+mj-lt"/>
              </a:rPr>
              <a:t> </a:t>
            </a:r>
            <a:r>
              <a:rPr lang="ru-RU" sz="1400" dirty="0" err="1">
                <a:latin typeface="+mj-lt"/>
              </a:rPr>
              <a:t>даражадаги</a:t>
            </a:r>
            <a:r>
              <a:rPr lang="ru-RU" sz="1400" dirty="0">
                <a:latin typeface="+mj-lt"/>
              </a:rPr>
              <a:t> </a:t>
            </a:r>
            <a:r>
              <a:rPr lang="ru-RU" sz="1400" dirty="0" err="1">
                <a:latin typeface="+mj-lt"/>
              </a:rPr>
              <a:t>таваккалчилик</a:t>
            </a:r>
            <a:r>
              <a:rPr lang="ru-RU" sz="1400" dirty="0">
                <a:latin typeface="+mj-lt"/>
              </a:rPr>
              <a:t> (</a:t>
            </a:r>
            <a:r>
              <a:rPr lang="ru-RU" sz="1400" dirty="0" err="1">
                <a:latin typeface="+mj-lt"/>
              </a:rPr>
              <a:t>солиқ</a:t>
            </a:r>
            <a:r>
              <a:rPr lang="ru-RU" sz="1400" dirty="0">
                <a:latin typeface="+mj-lt"/>
              </a:rPr>
              <a:t> </a:t>
            </a:r>
            <a:r>
              <a:rPr lang="ru-RU" sz="1400" dirty="0" err="1">
                <a:latin typeface="+mj-lt"/>
              </a:rPr>
              <a:t>хавфи</a:t>
            </a:r>
            <a:r>
              <a:rPr lang="ru-RU" sz="1400" dirty="0">
                <a:latin typeface="+mj-lt"/>
              </a:rPr>
              <a:t>) </a:t>
            </a:r>
            <a:r>
              <a:rPr lang="ru-RU" sz="1400" dirty="0" err="1">
                <a:latin typeface="+mj-lt"/>
              </a:rPr>
              <a:t>тоифасига</a:t>
            </a:r>
            <a:r>
              <a:rPr lang="ru-RU" sz="1400" dirty="0">
                <a:latin typeface="+mj-lt"/>
              </a:rPr>
              <a:t> </a:t>
            </a:r>
            <a:r>
              <a:rPr lang="ru-RU" sz="1400" dirty="0" err="1">
                <a:latin typeface="+mj-lt"/>
              </a:rPr>
              <a:t>мансуб</a:t>
            </a:r>
            <a:r>
              <a:rPr lang="ru-RU" sz="1400" dirty="0">
                <a:latin typeface="+mj-lt"/>
              </a:rPr>
              <a:t> </a:t>
            </a:r>
            <a:r>
              <a:rPr lang="ru-RU" sz="1400" dirty="0" err="1">
                <a:latin typeface="+mj-lt"/>
              </a:rPr>
              <a:t>бўлган</a:t>
            </a:r>
            <a:r>
              <a:rPr lang="ru-RU" sz="1400" dirty="0">
                <a:latin typeface="+mj-lt"/>
              </a:rPr>
              <a:t> </a:t>
            </a:r>
            <a:r>
              <a:rPr lang="ru-RU" sz="1400" dirty="0" err="1">
                <a:latin typeface="+mj-lt"/>
              </a:rPr>
              <a:t>солиқ</a:t>
            </a:r>
            <a:r>
              <a:rPr lang="ru-RU" sz="1400" dirty="0">
                <a:latin typeface="+mj-lt"/>
              </a:rPr>
              <a:t> </a:t>
            </a:r>
            <a:r>
              <a:rPr lang="ru-RU" sz="1400" dirty="0" err="1">
                <a:latin typeface="+mj-lt"/>
              </a:rPr>
              <a:t>тўловчиларда</a:t>
            </a:r>
            <a:r>
              <a:rPr lang="ru-RU" sz="1400" dirty="0">
                <a:latin typeface="+mj-lt"/>
              </a:rPr>
              <a:t>;</a:t>
            </a:r>
          </a:p>
          <a:p>
            <a:r>
              <a:rPr lang="ru-RU" sz="1400" dirty="0" err="1">
                <a:latin typeface="+mj-lt"/>
              </a:rPr>
              <a:t>ихтиёрий</a:t>
            </a:r>
            <a:r>
              <a:rPr lang="ru-RU" sz="1400" dirty="0">
                <a:latin typeface="+mj-lt"/>
              </a:rPr>
              <a:t> </a:t>
            </a:r>
            <a:r>
              <a:rPr lang="ru-RU" sz="1400" dirty="0" err="1">
                <a:latin typeface="+mj-lt"/>
              </a:rPr>
              <a:t>тугатилаётган</a:t>
            </a:r>
            <a:r>
              <a:rPr lang="ru-RU" sz="1400" dirty="0">
                <a:latin typeface="+mj-lt"/>
              </a:rPr>
              <a:t> </a:t>
            </a:r>
            <a:r>
              <a:rPr lang="ru-RU" sz="1400" dirty="0" err="1">
                <a:latin typeface="+mj-lt"/>
              </a:rPr>
              <a:t>солиқ</a:t>
            </a:r>
            <a:r>
              <a:rPr lang="ru-RU" sz="1400" dirty="0">
                <a:latin typeface="+mj-lt"/>
              </a:rPr>
              <a:t> </a:t>
            </a:r>
            <a:r>
              <a:rPr lang="ru-RU" sz="1400" dirty="0" err="1">
                <a:latin typeface="+mj-lt"/>
              </a:rPr>
              <a:t>тўловчиларда</a:t>
            </a:r>
            <a:r>
              <a:rPr lang="ru-RU" sz="1400" dirty="0">
                <a:latin typeface="+mj-lt"/>
              </a:rPr>
              <a:t>;</a:t>
            </a:r>
          </a:p>
          <a:p>
            <a:r>
              <a:rPr lang="ru-RU" sz="1400" dirty="0" err="1">
                <a:latin typeface="+mj-lt"/>
              </a:rPr>
              <a:t>жиноий</a:t>
            </a:r>
            <a:r>
              <a:rPr lang="ru-RU" sz="1400" dirty="0">
                <a:latin typeface="+mj-lt"/>
              </a:rPr>
              <a:t> </a:t>
            </a:r>
            <a:r>
              <a:rPr lang="ru-RU" sz="1400" dirty="0" err="1">
                <a:latin typeface="+mj-lt"/>
              </a:rPr>
              <a:t>иш</a:t>
            </a:r>
            <a:r>
              <a:rPr lang="ru-RU" sz="1400" dirty="0">
                <a:latin typeface="+mj-lt"/>
              </a:rPr>
              <a:t> </a:t>
            </a:r>
            <a:r>
              <a:rPr lang="ru-RU" sz="1400" dirty="0" err="1">
                <a:latin typeface="+mj-lt"/>
              </a:rPr>
              <a:t>қўзғатилган</a:t>
            </a:r>
            <a:r>
              <a:rPr lang="ru-RU" sz="1400" dirty="0">
                <a:latin typeface="+mj-lt"/>
              </a:rPr>
              <a:t> </a:t>
            </a:r>
            <a:r>
              <a:rPr lang="ru-RU" sz="1400" dirty="0" err="1">
                <a:latin typeface="+mj-lt"/>
              </a:rPr>
              <a:t>солиқ</a:t>
            </a:r>
            <a:r>
              <a:rPr lang="ru-RU" sz="1400" dirty="0">
                <a:latin typeface="+mj-lt"/>
              </a:rPr>
              <a:t> </a:t>
            </a:r>
            <a:r>
              <a:rPr lang="ru-RU" sz="1400" dirty="0" err="1">
                <a:latin typeface="+mj-lt"/>
              </a:rPr>
              <a:t>тўловчиларда</a:t>
            </a:r>
            <a:r>
              <a:rPr lang="ru-RU" sz="1400" dirty="0">
                <a:latin typeface="+mj-lt"/>
              </a:rPr>
              <a:t>;</a:t>
            </a:r>
          </a:p>
          <a:p>
            <a:r>
              <a:rPr lang="ru-RU" sz="1400" dirty="0" err="1">
                <a:latin typeface="+mj-lt"/>
              </a:rPr>
              <a:t>аввал</a:t>
            </a:r>
            <a:r>
              <a:rPr lang="ru-RU" sz="1400" dirty="0">
                <a:latin typeface="+mj-lt"/>
              </a:rPr>
              <a:t> </a:t>
            </a:r>
            <a:r>
              <a:rPr lang="ru-RU" sz="1400" dirty="0" err="1">
                <a:latin typeface="+mj-lt"/>
              </a:rPr>
              <a:t>ўтказилган</a:t>
            </a:r>
            <a:r>
              <a:rPr lang="ru-RU" sz="1400" dirty="0">
                <a:latin typeface="+mj-lt"/>
              </a:rPr>
              <a:t> </a:t>
            </a:r>
            <a:r>
              <a:rPr lang="ru-RU" sz="1400" dirty="0" err="1">
                <a:latin typeface="+mj-lt"/>
              </a:rPr>
              <a:t>солиқ</a:t>
            </a:r>
            <a:r>
              <a:rPr lang="ru-RU" sz="1400" dirty="0">
                <a:latin typeface="+mj-lt"/>
              </a:rPr>
              <a:t> </a:t>
            </a:r>
            <a:r>
              <a:rPr lang="ru-RU" sz="1400" dirty="0" err="1">
                <a:latin typeface="+mj-lt"/>
              </a:rPr>
              <a:t>аудити</a:t>
            </a:r>
            <a:r>
              <a:rPr lang="ru-RU" sz="1400" dirty="0">
                <a:latin typeface="+mj-lt"/>
              </a:rPr>
              <a:t> </a:t>
            </a:r>
            <a:r>
              <a:rPr lang="ru-RU" sz="1400" dirty="0" err="1">
                <a:latin typeface="+mj-lt"/>
              </a:rPr>
              <a:t>чоғида</a:t>
            </a:r>
            <a:r>
              <a:rPr lang="ru-RU" sz="1400" dirty="0">
                <a:latin typeface="+mj-lt"/>
              </a:rPr>
              <a:t> </a:t>
            </a:r>
            <a:r>
              <a:rPr lang="ru-RU" sz="1400" dirty="0" err="1">
                <a:latin typeface="+mj-lt"/>
              </a:rPr>
              <a:t>солиқ</a:t>
            </a:r>
            <a:r>
              <a:rPr lang="ru-RU" sz="1400" dirty="0">
                <a:latin typeface="+mj-lt"/>
              </a:rPr>
              <a:t> </a:t>
            </a:r>
            <a:r>
              <a:rPr lang="ru-RU" sz="1400" dirty="0" err="1">
                <a:latin typeface="+mj-lt"/>
              </a:rPr>
              <a:t>органига</a:t>
            </a:r>
            <a:r>
              <a:rPr lang="ru-RU" sz="1400" dirty="0">
                <a:latin typeface="+mj-lt"/>
              </a:rPr>
              <a:t> </a:t>
            </a:r>
            <a:r>
              <a:rPr lang="ru-RU" sz="1400" dirty="0" err="1">
                <a:latin typeface="+mj-lt"/>
              </a:rPr>
              <a:t>маълум</a:t>
            </a:r>
            <a:r>
              <a:rPr lang="ru-RU" sz="1400" dirty="0">
                <a:latin typeface="+mj-lt"/>
              </a:rPr>
              <a:t> </a:t>
            </a:r>
            <a:r>
              <a:rPr lang="ru-RU" sz="1400" dirty="0" err="1">
                <a:latin typeface="+mj-lt"/>
              </a:rPr>
              <a:t>бўлмаган</a:t>
            </a:r>
            <a:r>
              <a:rPr lang="ru-RU" sz="1400" dirty="0">
                <a:latin typeface="+mj-lt"/>
              </a:rPr>
              <a:t> </a:t>
            </a:r>
            <a:r>
              <a:rPr lang="ru-RU" sz="1400" dirty="0" err="1">
                <a:latin typeface="+mj-lt"/>
              </a:rPr>
              <a:t>янги</a:t>
            </a:r>
            <a:r>
              <a:rPr lang="ru-RU" sz="1400" dirty="0">
                <a:latin typeface="+mj-lt"/>
              </a:rPr>
              <a:t> </a:t>
            </a:r>
            <a:r>
              <a:rPr lang="ru-RU" sz="1400" dirty="0" err="1">
                <a:latin typeface="+mj-lt"/>
              </a:rPr>
              <a:t>ҳолатлар</a:t>
            </a:r>
            <a:r>
              <a:rPr lang="ru-RU" sz="1400" dirty="0">
                <a:latin typeface="+mj-lt"/>
              </a:rPr>
              <a:t> </a:t>
            </a:r>
            <a:r>
              <a:rPr lang="ru-RU" sz="1400" dirty="0" err="1">
                <a:latin typeface="+mj-lt"/>
              </a:rPr>
              <a:t>аниқланган</a:t>
            </a:r>
            <a:r>
              <a:rPr lang="ru-RU" sz="1400" dirty="0">
                <a:latin typeface="+mj-lt"/>
              </a:rPr>
              <a:t> </a:t>
            </a:r>
            <a:r>
              <a:rPr lang="ru-RU" sz="1400" dirty="0" err="1">
                <a:latin typeface="+mj-lt"/>
              </a:rPr>
              <a:t>солиқ</a:t>
            </a:r>
            <a:r>
              <a:rPr lang="ru-RU" sz="1400" dirty="0">
                <a:latin typeface="+mj-lt"/>
              </a:rPr>
              <a:t> </a:t>
            </a:r>
            <a:r>
              <a:rPr lang="ru-RU" sz="1400" dirty="0" err="1">
                <a:latin typeface="+mj-lt"/>
              </a:rPr>
              <a:t>тўловчиларда</a:t>
            </a:r>
            <a:r>
              <a:rPr lang="ru-RU" sz="1400" dirty="0">
                <a:latin typeface="+mj-lt"/>
              </a:rPr>
              <a:t>.</a:t>
            </a:r>
          </a:p>
          <a:p>
            <a:pPr marL="0" indent="0" algn="just">
              <a:spcBef>
                <a:spcPts val="0"/>
              </a:spcBef>
              <a:spcAft>
                <a:spcPts val="500"/>
              </a:spcAft>
              <a:buNone/>
            </a:pPr>
            <a:endParaRPr lang="ru-RU" sz="1400" dirty="0">
              <a:latin typeface="Arial" panose="020B0604020202020204" pitchFamily="34" charset="0"/>
              <a:cs typeface="Arial" panose="020B0604020202020204" pitchFamily="34" charset="0"/>
            </a:endParaRPr>
          </a:p>
          <a:p>
            <a:pPr marL="0" lvl="0" indent="0" algn="just">
              <a:spcBef>
                <a:spcPts val="0"/>
              </a:spcBef>
              <a:spcAft>
                <a:spcPts val="500"/>
              </a:spcAft>
              <a:buNone/>
            </a:pPr>
            <a:endParaRPr lang="ru-RU" sz="1600" dirty="0">
              <a:latin typeface="+mj-lt"/>
            </a:endParaRPr>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dirty="0"/>
          </a:p>
        </p:txBody>
      </p:sp>
      <p:grpSp>
        <p:nvGrpSpPr>
          <p:cNvPr id="12" name="Google Shape;875;p37"/>
          <p:cNvGrpSpPr/>
          <p:nvPr/>
        </p:nvGrpSpPr>
        <p:grpSpPr>
          <a:xfrm>
            <a:off x="315263" y="631013"/>
            <a:ext cx="304439" cy="288286"/>
            <a:chOff x="5973900" y="318475"/>
            <a:chExt cx="401900" cy="380575"/>
          </a:xfrm>
        </p:grpSpPr>
        <p:sp>
          <p:nvSpPr>
            <p:cNvPr id="13" name="Google Shape;876;p37"/>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77;p37"/>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78;p37"/>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879;p37"/>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880;p37"/>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882;p37"/>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883;p37"/>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884;p37"/>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885;p37"/>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886;p37"/>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887;p37"/>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888;p37"/>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889;p37"/>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 name="Google Shape;300;p20">
            <a:extLst>
              <a:ext uri="{FF2B5EF4-FFF2-40B4-BE49-F238E27FC236}">
                <a16:creationId xmlns="" xmlns:a16="http://schemas.microsoft.com/office/drawing/2014/main" id="{1583163E-1CEE-48F1-A076-651BAF4C965B}"/>
              </a:ext>
            </a:extLst>
          </p:cNvPr>
          <p:cNvSpPr txBox="1">
            <a:spLocks/>
          </p:cNvSpPr>
          <p:nvPr/>
        </p:nvSpPr>
        <p:spPr>
          <a:xfrm>
            <a:off x="868768" y="392575"/>
            <a:ext cx="5935479" cy="8105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r>
              <a:rPr lang="en-US" sz="2400" dirty="0">
                <a:latin typeface="Arial" panose="020B0604020202020204" pitchFamily="34" charset="0"/>
                <a:cs typeface="Arial" panose="020B0604020202020204" pitchFamily="34" charset="0"/>
              </a:rPr>
              <a:t>C</a:t>
            </a:r>
            <a:r>
              <a:rPr lang="ru-RU" sz="2400" dirty="0">
                <a:latin typeface="Arial" panose="020B0604020202020204" pitchFamily="34" charset="0"/>
                <a:cs typeface="Arial" panose="020B0604020202020204" pitchFamily="34" charset="0"/>
              </a:rPr>
              <a:t>ОЛИҚ АУДИТИГА НОМЗОД</a:t>
            </a:r>
            <a:endParaRPr lang="ru-RU" sz="2400" dirty="0">
              <a:latin typeface="+mj-lt"/>
            </a:endParaRPr>
          </a:p>
        </p:txBody>
      </p:sp>
    </p:spTree>
    <p:extLst>
      <p:ext uri="{BB962C8B-B14F-4D97-AF65-F5344CB8AC3E}">
        <p14:creationId xmlns:p14="http://schemas.microsoft.com/office/powerpoint/2010/main" val="622489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68768" y="392575"/>
            <a:ext cx="5935479" cy="810510"/>
          </a:xfrm>
          <a:prstGeom prst="rect">
            <a:avLst/>
          </a:prstGeom>
        </p:spPr>
        <p:txBody>
          <a:bodyPr spcFirstLastPara="1" wrap="square" lIns="91425" tIns="91425" rIns="91425" bIns="91425" anchor="ctr" anchorCtr="0">
            <a:noAutofit/>
          </a:bodyPr>
          <a:lstStyle/>
          <a:p>
            <a:pPr lvl="0"/>
            <a:r>
              <a:rPr lang="ru-RU" sz="2400" dirty="0">
                <a:latin typeface="Arial" panose="020B0604020202020204" pitchFamily="34" charset="0"/>
                <a:cs typeface="Arial" panose="020B0604020202020204" pitchFamily="34" charset="0"/>
              </a:rPr>
              <a:t>НОМЗОДЛАРНИ ТА</a:t>
            </a:r>
            <a:r>
              <a:rPr lang="uz-Cyrl-UZ" sz="2400" dirty="0">
                <a:latin typeface="Arial" panose="020B0604020202020204" pitchFamily="34" charset="0"/>
                <a:cs typeface="Arial" panose="020B0604020202020204" pitchFamily="34" charset="0"/>
              </a:rPr>
              <a:t>ҚСИМЛАШ</a:t>
            </a:r>
            <a:endParaRPr sz="2400" dirty="0">
              <a:latin typeface="+mj-lt"/>
            </a:endParaRPr>
          </a:p>
        </p:txBody>
      </p:sp>
      <p:sp>
        <p:nvSpPr>
          <p:cNvPr id="301" name="Google Shape;301;p20"/>
          <p:cNvSpPr txBox="1">
            <a:spLocks noGrp="1"/>
          </p:cNvSpPr>
          <p:nvPr>
            <p:ph type="body" idx="1"/>
          </p:nvPr>
        </p:nvSpPr>
        <p:spPr>
          <a:xfrm>
            <a:off x="796760" y="1347614"/>
            <a:ext cx="7591664" cy="3288886"/>
          </a:xfrm>
          <a:prstGeom prst="rect">
            <a:avLst/>
          </a:prstGeom>
        </p:spPr>
        <p:txBody>
          <a:bodyPr spcFirstLastPara="1" wrap="square" lIns="91425" tIns="91425" rIns="91425" bIns="91425" anchor="ctr" anchorCtr="0">
            <a:noAutofit/>
          </a:bodyPr>
          <a:lstStyle/>
          <a:p>
            <a:pPr marL="0" indent="0" algn="just">
              <a:spcBef>
                <a:spcPts val="0"/>
              </a:spcBef>
              <a:spcAft>
                <a:spcPts val="500"/>
              </a:spcAft>
              <a:buNone/>
            </a:pPr>
            <a:r>
              <a:rPr lang="uz-Cyrl-UZ" sz="1500" b="1" dirty="0">
                <a:solidFill>
                  <a:srgbClr val="D26F00"/>
                </a:solidFill>
                <a:latin typeface="Arial" panose="020B0604020202020204" pitchFamily="34" charset="0"/>
                <a:cs typeface="Arial" panose="020B0604020202020204" pitchFamily="34" charset="0"/>
              </a:rPr>
              <a:t>1.</a:t>
            </a:r>
            <a:r>
              <a:rPr lang="uz-Cyrl-UZ" sz="1500" dirty="0">
                <a:latin typeface="Arial" panose="020B0604020202020204" pitchFamily="34" charset="0"/>
                <a:cs typeface="Arial" panose="020B0604020202020204" pitchFamily="34" charset="0"/>
              </a:rPr>
              <a:t> ДСҚ ваколатли таркибий бўлинмаси юқори даражадаги хавф гуруҳига киритилган солиқ тўловчилар </a:t>
            </a:r>
            <a:r>
              <a:rPr lang="uz-Cyrl-UZ" sz="1500" b="1" dirty="0">
                <a:solidFill>
                  <a:srgbClr val="D26F00"/>
                </a:solidFill>
                <a:latin typeface="Arial" panose="020B0604020202020204" pitchFamily="34" charset="0"/>
                <a:cs typeface="Arial" panose="020B0604020202020204" pitchFamily="34" charset="0"/>
              </a:rPr>
              <a:t>рўйхатини шакллантиради</a:t>
            </a:r>
            <a:r>
              <a:rPr lang="uz-Cyrl-UZ" sz="1500" dirty="0">
                <a:solidFill>
                  <a:srgbClr val="D26F00"/>
                </a:solidFill>
                <a:latin typeface="Arial" panose="020B0604020202020204" pitchFamily="34" charset="0"/>
                <a:cs typeface="Arial" panose="020B0604020202020204" pitchFamily="34" charset="0"/>
              </a:rPr>
              <a:t> </a:t>
            </a:r>
            <a:r>
              <a:rPr lang="uz-Cyrl-UZ" sz="1500" dirty="0">
                <a:latin typeface="Arial" panose="020B0604020202020204" pitchFamily="34" charset="0"/>
                <a:cs typeface="Arial" panose="020B0604020202020204" pitchFamily="34" charset="0"/>
              </a:rPr>
              <a:t>ва автоматлаштирилган ахборот тизими орқали Солиқ аудитини ўтказиш </a:t>
            </a:r>
            <a:r>
              <a:rPr lang="uz-Cyrl-UZ" sz="1500" dirty="0" smtClean="0">
                <a:latin typeface="Arial" panose="020B0604020202020204" pitchFamily="34" charset="0"/>
                <a:cs typeface="Arial" panose="020B0604020202020204" pitchFamily="34" charset="0"/>
              </a:rPr>
              <a:t>тузилмасига </a:t>
            </a:r>
            <a:r>
              <a:rPr lang="uz-Cyrl-UZ" sz="1500" dirty="0">
                <a:latin typeface="Arial" panose="020B0604020202020204" pitchFamily="34" charset="0"/>
                <a:cs typeface="Arial" panose="020B0604020202020204" pitchFamily="34" charset="0"/>
              </a:rPr>
              <a:t>юборади. </a:t>
            </a:r>
            <a:endParaRPr lang="ru-RU" sz="1500" dirty="0">
              <a:latin typeface="Arial" panose="020B0604020202020204" pitchFamily="34" charset="0"/>
              <a:cs typeface="Arial" panose="020B0604020202020204" pitchFamily="34" charset="0"/>
            </a:endParaRPr>
          </a:p>
          <a:p>
            <a:pPr marL="0" indent="0" algn="just">
              <a:spcBef>
                <a:spcPts val="0"/>
              </a:spcBef>
              <a:spcAft>
                <a:spcPts val="500"/>
              </a:spcAft>
              <a:buNone/>
            </a:pPr>
            <a:r>
              <a:rPr lang="uz-Cyrl-UZ" sz="1500" b="1" dirty="0">
                <a:solidFill>
                  <a:srgbClr val="D26F00"/>
                </a:solidFill>
                <a:latin typeface="Arial" panose="020B0604020202020204" pitchFamily="34" charset="0"/>
                <a:cs typeface="Arial" panose="020B0604020202020204" pitchFamily="34" charset="0"/>
              </a:rPr>
              <a:t>2.</a:t>
            </a:r>
            <a:r>
              <a:rPr lang="uz-Cyrl-UZ" sz="1500" dirty="0">
                <a:latin typeface="Arial" panose="020B0604020202020204" pitchFamily="34" charset="0"/>
                <a:cs typeface="Arial" panose="020B0604020202020204" pitchFamily="34" charset="0"/>
              </a:rPr>
              <a:t> Солиқ аудитини ўтказиш </a:t>
            </a:r>
            <a:r>
              <a:rPr lang="uz-Cyrl-UZ" sz="1500" dirty="0" smtClean="0">
                <a:latin typeface="Arial" panose="020B0604020202020204" pitchFamily="34" charset="0"/>
                <a:cs typeface="Arial" panose="020B0604020202020204" pitchFamily="34" charset="0"/>
              </a:rPr>
              <a:t>тузилмаси солиқ аудити ўтказилиши лозим бўлган солиқ тўловчилар кесимида таҳлил қилиб, тегишлилиги бўйича ҳудудий солиқ органларига </a:t>
            </a:r>
            <a:r>
              <a:rPr lang="uz-Cyrl-UZ" sz="1500" dirty="0">
                <a:latin typeface="Arial" panose="020B0604020202020204" pitchFamily="34" charset="0"/>
                <a:cs typeface="Arial" panose="020B0604020202020204" pitchFamily="34" charset="0"/>
              </a:rPr>
              <a:t>юборади. </a:t>
            </a:r>
          </a:p>
          <a:p>
            <a:pPr marL="0" indent="0" algn="just">
              <a:spcBef>
                <a:spcPts val="0"/>
              </a:spcBef>
              <a:spcAft>
                <a:spcPts val="500"/>
              </a:spcAft>
              <a:buNone/>
            </a:pPr>
            <a:r>
              <a:rPr lang="uz-Cyrl-UZ" sz="1500" b="1" dirty="0">
                <a:solidFill>
                  <a:srgbClr val="D26F00"/>
                </a:solidFill>
                <a:latin typeface="Arial" panose="020B0604020202020204" pitchFamily="34" charset="0"/>
                <a:cs typeface="Arial" panose="020B0604020202020204" pitchFamily="34" charset="0"/>
              </a:rPr>
              <a:t>3.</a:t>
            </a:r>
            <a:r>
              <a:rPr lang="uz-Cyrl-UZ" sz="1500" dirty="0">
                <a:latin typeface="Arial" panose="020B0604020202020204" pitchFamily="34" charset="0"/>
                <a:cs typeface="Arial" panose="020B0604020202020204" pitchFamily="34" charset="0"/>
              </a:rPr>
              <a:t> </a:t>
            </a:r>
            <a:r>
              <a:rPr lang="uz-Cyrl-UZ" sz="1500" dirty="0" smtClean="0">
                <a:latin typeface="Arial" panose="020B0604020202020204" pitchFamily="34" charset="0"/>
                <a:cs typeface="Arial" panose="020B0604020202020204" pitchFamily="34" charset="0"/>
              </a:rPr>
              <a:t>Ҳудудий солиқ органлари томонидан солиқ </a:t>
            </a:r>
            <a:r>
              <a:rPr lang="uz-Cyrl-UZ" sz="1500" dirty="0">
                <a:latin typeface="Arial" panose="020B0604020202020204" pitchFamily="34" charset="0"/>
                <a:cs typeface="Arial" panose="020B0604020202020204" pitchFamily="34" charset="0"/>
              </a:rPr>
              <a:t>аудити ўтказилиши лозим бўлган солиқ тўловчилар текширувчилар кесимида </a:t>
            </a:r>
            <a:r>
              <a:rPr lang="uz-Cyrl-UZ" sz="1500" dirty="0" smtClean="0">
                <a:latin typeface="Arial" panose="020B0604020202020204" pitchFamily="34" charset="0"/>
                <a:cs typeface="Arial" panose="020B0604020202020204" pitchFamily="34" charset="0"/>
              </a:rPr>
              <a:t>тақсимланади ва ҳар </a:t>
            </a:r>
            <a:r>
              <a:rPr lang="uz-Cyrl-UZ" sz="1500" dirty="0">
                <a:latin typeface="Arial" panose="020B0604020202020204" pitchFamily="34" charset="0"/>
                <a:cs typeface="Arial" panose="020B0604020202020204" pitchFamily="34" charset="0"/>
              </a:rPr>
              <a:t>бир текширувчи ўзига бириктирилган солиқ тўловчи </a:t>
            </a:r>
            <a:r>
              <a:rPr lang="uz-Cyrl-UZ" sz="1500" dirty="0" smtClean="0">
                <a:latin typeface="Arial" panose="020B0604020202020204" pitchFamily="34" charset="0"/>
                <a:cs typeface="Arial" panose="020B0604020202020204" pitchFamily="34" charset="0"/>
              </a:rPr>
              <a:t>бўйича </a:t>
            </a:r>
            <a:r>
              <a:rPr lang="uz-Cyrl-UZ" sz="1500" dirty="0" smtClean="0">
                <a:latin typeface="Arial" panose="020B0604020202020204" pitchFamily="34" charset="0"/>
                <a:cs typeface="Arial" panose="020B0604020202020204" pitchFamily="34" charset="0"/>
              </a:rPr>
              <a:t>аудит </a:t>
            </a:r>
            <a:r>
              <a:rPr lang="uz-Cyrl-UZ" sz="1500" dirty="0" smtClean="0">
                <a:latin typeface="Arial" panose="020B0604020202020204" pitchFamily="34" charset="0"/>
                <a:cs typeface="Arial" panose="020B0604020202020204" pitchFamily="34" charset="0"/>
              </a:rPr>
              <a:t>олди ўрганишини </a:t>
            </a:r>
            <a:r>
              <a:rPr lang="uz-Cyrl-UZ" sz="1500" dirty="0">
                <a:latin typeface="Arial" panose="020B0604020202020204" pitchFamily="34" charset="0"/>
                <a:cs typeface="Arial" panose="020B0604020202020204" pitchFamily="34" charset="0"/>
              </a:rPr>
              <a:t>ўтказади ва солиқ аудитини ўтказиш </a:t>
            </a:r>
            <a:r>
              <a:rPr lang="uz-Cyrl-UZ" sz="1500" b="1" dirty="0">
                <a:solidFill>
                  <a:srgbClr val="D26F00"/>
                </a:solidFill>
                <a:latin typeface="Arial" panose="020B0604020202020204" pitchFamily="34" charset="0"/>
                <a:cs typeface="Arial" panose="020B0604020202020204" pitchFamily="34" charset="0"/>
              </a:rPr>
              <a:t>режасини</a:t>
            </a:r>
            <a:r>
              <a:rPr lang="uz-Cyrl-UZ" sz="1500" dirty="0">
                <a:latin typeface="Arial" panose="020B0604020202020204" pitchFamily="34" charset="0"/>
                <a:cs typeface="Arial" panose="020B0604020202020204" pitchFamily="34" charset="0"/>
              </a:rPr>
              <a:t> </a:t>
            </a:r>
            <a:r>
              <a:rPr lang="uz-Cyrl-UZ" sz="1500" dirty="0" smtClean="0">
                <a:latin typeface="Arial" panose="020B0604020202020204" pitchFamily="34" charset="0"/>
                <a:cs typeface="Arial" panose="020B0604020202020204" pitchFamily="34" charset="0"/>
              </a:rPr>
              <a:t>тузади</a:t>
            </a:r>
            <a:r>
              <a:rPr lang="uz-Cyrl-UZ" sz="1400" dirty="0" smtClean="0">
                <a:latin typeface="Arial" panose="020B0604020202020204" pitchFamily="34" charset="0"/>
                <a:cs typeface="Arial" panose="020B0604020202020204" pitchFamily="34" charset="0"/>
              </a:rPr>
              <a:t>.</a:t>
            </a:r>
            <a:endParaRPr lang="ru-RU" sz="1600" dirty="0">
              <a:latin typeface="+mj-lt"/>
            </a:endParaRPr>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dirty="0"/>
          </a:p>
        </p:txBody>
      </p:sp>
      <p:grpSp>
        <p:nvGrpSpPr>
          <p:cNvPr id="12" name="Google Shape;875;p37"/>
          <p:cNvGrpSpPr/>
          <p:nvPr/>
        </p:nvGrpSpPr>
        <p:grpSpPr>
          <a:xfrm>
            <a:off x="315263" y="631013"/>
            <a:ext cx="304439" cy="288286"/>
            <a:chOff x="5973900" y="318475"/>
            <a:chExt cx="401900" cy="380575"/>
          </a:xfrm>
        </p:grpSpPr>
        <p:sp>
          <p:nvSpPr>
            <p:cNvPr id="13" name="Google Shape;876;p37"/>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77;p37"/>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78;p37"/>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879;p37"/>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880;p37"/>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882;p37"/>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883;p37"/>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884;p37"/>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885;p37"/>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886;p37"/>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887;p37"/>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888;p37"/>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889;p37"/>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812621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4" y="392575"/>
            <a:ext cx="5989973" cy="766200"/>
          </a:xfrm>
          <a:prstGeom prst="rect">
            <a:avLst/>
          </a:prstGeom>
        </p:spPr>
        <p:txBody>
          <a:bodyPr spcFirstLastPara="1" wrap="square" lIns="91425" tIns="91425" rIns="91425" bIns="91425" anchor="ctr" anchorCtr="0">
            <a:noAutofit/>
          </a:bodyPr>
          <a:lstStyle/>
          <a:p>
            <a:pPr lvl="0"/>
            <a:r>
              <a:rPr lang="uz-Cyrl-UZ" sz="2400" dirty="0">
                <a:latin typeface="+mn-lt"/>
              </a:rPr>
              <a:t>СОЛИҚ АУДИТИГА МАЪЛУМОТЛАРНИ ТЎПЛАШ </a:t>
            </a:r>
          </a:p>
        </p:txBody>
      </p:sp>
      <p:sp>
        <p:nvSpPr>
          <p:cNvPr id="301" name="Google Shape;301;p20"/>
          <p:cNvSpPr txBox="1">
            <a:spLocks noGrp="1"/>
          </p:cNvSpPr>
          <p:nvPr>
            <p:ph type="body" idx="1"/>
          </p:nvPr>
        </p:nvSpPr>
        <p:spPr>
          <a:xfrm>
            <a:off x="814274" y="1635646"/>
            <a:ext cx="7128792" cy="2781127"/>
          </a:xfrm>
          <a:prstGeom prst="rect">
            <a:avLst/>
          </a:prstGeom>
        </p:spPr>
        <p:txBody>
          <a:bodyPr spcFirstLastPara="1" wrap="square" lIns="91425" tIns="91425" rIns="91425" bIns="91425" anchor="ctr" anchorCtr="0">
            <a:noAutofit/>
          </a:bodyPr>
          <a:lstStyle/>
          <a:p>
            <a:endParaRPr lang="uz-Cyrl-UZ" sz="1600" dirty="0">
              <a:latin typeface="+mn-lt"/>
            </a:endParaRPr>
          </a:p>
          <a:p>
            <a:r>
              <a:rPr lang="uz-Cyrl-UZ" sz="1600" dirty="0">
                <a:latin typeface="+mn-lt"/>
              </a:rPr>
              <a:t>Текширувчига ўзига бириктирилган солиқ тўловчига нисбатан қўшимча равишда маълумотлар тўплаш ва солиқ аудитига тайёргарлик кўриш учун </a:t>
            </a:r>
            <a:r>
              <a:rPr lang="uz-Cyrl-UZ" sz="1600" b="1" dirty="0">
                <a:solidFill>
                  <a:srgbClr val="D26F00"/>
                </a:solidFill>
                <a:latin typeface="Arial" panose="020B0604020202020204" pitchFamily="34" charset="0"/>
                <a:cs typeface="Arial" panose="020B0604020202020204" pitchFamily="34" charset="0"/>
              </a:rPr>
              <a:t>ўн кун мухлат берилади. </a:t>
            </a:r>
            <a:endParaRPr lang="ru-RU" sz="1600" dirty="0">
              <a:latin typeface="+mn-lt"/>
            </a:endParaRPr>
          </a:p>
          <a:p>
            <a:r>
              <a:rPr lang="uz-Cyrl-UZ" sz="1600" dirty="0">
                <a:latin typeface="+mn-lt"/>
              </a:rPr>
              <a:t>Ушбу муддатда қуйидаги ишлар амалга оширилади:</a:t>
            </a:r>
            <a:endParaRPr lang="ru-RU" sz="1600" dirty="0">
              <a:latin typeface="+mn-lt"/>
            </a:endParaRPr>
          </a:p>
          <a:p>
            <a:r>
              <a:rPr lang="uz-Cyrl-UZ" sz="1400" dirty="0">
                <a:latin typeface="+mn-lt"/>
              </a:rPr>
              <a:t>- солиқ органларида мавжуд бўлган маълумотларни таҳлил қилиш;</a:t>
            </a:r>
            <a:endParaRPr lang="ru-RU" sz="1400" dirty="0">
              <a:latin typeface="+mn-lt"/>
            </a:endParaRPr>
          </a:p>
          <a:p>
            <a:r>
              <a:rPr lang="uz-Cyrl-UZ" sz="1400" dirty="0">
                <a:latin typeface="+mn-lt"/>
              </a:rPr>
              <a:t>- олдинги солиқ аудити натижаларини таҳлил қилиш;</a:t>
            </a:r>
            <a:endParaRPr lang="ru-RU" sz="1400" dirty="0">
              <a:latin typeface="+mn-lt"/>
            </a:endParaRPr>
          </a:p>
          <a:p>
            <a:r>
              <a:rPr lang="uz-Cyrl-UZ" sz="1400" dirty="0">
                <a:latin typeface="+mn-lt"/>
              </a:rPr>
              <a:t>- солиқ тўловчининг солиқ органлари билан ёзишмаларини ўрганиш;</a:t>
            </a:r>
            <a:endParaRPr lang="ru-RU" sz="1400" dirty="0">
              <a:latin typeface="+mn-lt"/>
            </a:endParaRPr>
          </a:p>
          <a:p>
            <a:r>
              <a:rPr lang="uz-Cyrl-UZ" sz="1400" dirty="0">
                <a:latin typeface="+mn-lt"/>
              </a:rPr>
              <a:t>- солиқ аудитини ўтказилиши лозим бўлган муддатни ва солиқ аудитида иштрок этиши лозим бўлган мутахасисларни белгилаш; </a:t>
            </a:r>
            <a:endParaRPr lang="ru-RU" sz="1400" dirty="0">
              <a:latin typeface="+mn-lt"/>
            </a:endParaRPr>
          </a:p>
          <a:p>
            <a:endParaRPr lang="uz-Cyrl-UZ" sz="1600" b="1" dirty="0">
              <a:solidFill>
                <a:srgbClr val="D26F00"/>
              </a:solidFill>
              <a:latin typeface="Arial" panose="020B0604020202020204" pitchFamily="34" charset="0"/>
              <a:cs typeface="Arial" panose="020B0604020202020204" pitchFamily="34" charset="0"/>
            </a:endParaRPr>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dirty="0"/>
          </a:p>
        </p:txBody>
      </p:sp>
      <p:grpSp>
        <p:nvGrpSpPr>
          <p:cNvPr id="12" name="Google Shape;875;p37"/>
          <p:cNvGrpSpPr/>
          <p:nvPr/>
        </p:nvGrpSpPr>
        <p:grpSpPr>
          <a:xfrm>
            <a:off x="315263" y="631013"/>
            <a:ext cx="304439" cy="288286"/>
            <a:chOff x="5973900" y="318475"/>
            <a:chExt cx="401900" cy="380575"/>
          </a:xfrm>
        </p:grpSpPr>
        <p:sp>
          <p:nvSpPr>
            <p:cNvPr id="13" name="Google Shape;876;p37"/>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77;p37"/>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78;p37"/>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879;p37"/>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880;p37"/>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882;p37"/>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883;p37"/>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884;p37"/>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885;p37"/>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886;p37"/>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887;p37"/>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888;p37"/>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889;p37"/>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7154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4" y="392575"/>
            <a:ext cx="5989973" cy="766200"/>
          </a:xfrm>
          <a:prstGeom prst="rect">
            <a:avLst/>
          </a:prstGeom>
        </p:spPr>
        <p:txBody>
          <a:bodyPr spcFirstLastPara="1" wrap="square" lIns="91425" tIns="91425" rIns="91425" bIns="91425" anchor="ctr" anchorCtr="0">
            <a:noAutofit/>
          </a:bodyPr>
          <a:lstStyle/>
          <a:p>
            <a:pPr lvl="0"/>
            <a:r>
              <a:rPr lang="uz-Cyrl-UZ" sz="2400" dirty="0">
                <a:latin typeface="+mn-lt"/>
              </a:rPr>
              <a:t>СОЛИҚ АУДИТИГА МАЪЛУМОТЛАРНИ ТЎПЛАШ </a:t>
            </a:r>
          </a:p>
        </p:txBody>
      </p:sp>
      <p:sp>
        <p:nvSpPr>
          <p:cNvPr id="301" name="Google Shape;301;p20"/>
          <p:cNvSpPr txBox="1">
            <a:spLocks noGrp="1"/>
          </p:cNvSpPr>
          <p:nvPr>
            <p:ph type="body" idx="1"/>
          </p:nvPr>
        </p:nvSpPr>
        <p:spPr>
          <a:xfrm>
            <a:off x="814274" y="1635646"/>
            <a:ext cx="7128792" cy="2781127"/>
          </a:xfrm>
          <a:prstGeom prst="rect">
            <a:avLst/>
          </a:prstGeom>
        </p:spPr>
        <p:txBody>
          <a:bodyPr spcFirstLastPara="1" wrap="square" lIns="91425" tIns="91425" rIns="91425" bIns="91425" anchor="ctr" anchorCtr="0">
            <a:noAutofit/>
          </a:bodyPr>
          <a:lstStyle/>
          <a:p>
            <a:endParaRPr lang="uz-Cyrl-UZ" sz="1600" dirty="0">
              <a:latin typeface="+mn-lt"/>
            </a:endParaRPr>
          </a:p>
          <a:p>
            <a:r>
              <a:rPr lang="uz-Cyrl-UZ" sz="1400" dirty="0">
                <a:latin typeface="+mn-lt"/>
              </a:rPr>
              <a:t>солиқ хавфини қўшимча равишда таҳлил қилиш;</a:t>
            </a:r>
            <a:endParaRPr lang="ru-RU" sz="1400" dirty="0">
              <a:latin typeface="+mn-lt"/>
            </a:endParaRPr>
          </a:p>
          <a:p>
            <a:r>
              <a:rPr lang="uz-Cyrl-UZ" sz="1400" dirty="0">
                <a:latin typeface="+mn-lt"/>
              </a:rPr>
              <a:t>- бизнес йўналишларини (фаолият турларини) таҳлил қилиш;</a:t>
            </a:r>
            <a:endParaRPr lang="ru-RU" sz="1400" dirty="0">
              <a:latin typeface="+mn-lt"/>
            </a:endParaRPr>
          </a:p>
          <a:p>
            <a:r>
              <a:rPr lang="uz-Cyrl-UZ" sz="1400" dirty="0">
                <a:latin typeface="+mn-lt"/>
              </a:rPr>
              <a:t>- солиқ тўловчи томонидан амалга оширилган харажатлар таркибини ўрганиш;</a:t>
            </a:r>
            <a:endParaRPr lang="ru-RU" sz="1400" dirty="0">
              <a:latin typeface="+mn-lt"/>
            </a:endParaRPr>
          </a:p>
          <a:p>
            <a:r>
              <a:rPr lang="uz-Cyrl-UZ" sz="1400" dirty="0">
                <a:latin typeface="+mn-lt"/>
              </a:rPr>
              <a:t>- махсус тадбирларни амалга ошириш (контрольн</a:t>
            </a:r>
            <a:r>
              <a:rPr lang="ru-RU" sz="1400" dirty="0" err="1">
                <a:latin typeface="+mn-lt"/>
              </a:rPr>
              <a:t>ый</a:t>
            </a:r>
            <a:r>
              <a:rPr lang="ru-RU" sz="1400" dirty="0">
                <a:latin typeface="+mn-lt"/>
              </a:rPr>
              <a:t> закуп)</a:t>
            </a:r>
            <a:r>
              <a:rPr lang="uz-Cyrl-UZ" sz="1400" dirty="0">
                <a:latin typeface="+mn-lt"/>
              </a:rPr>
              <a:t>;</a:t>
            </a:r>
            <a:endParaRPr lang="ru-RU" sz="1400" dirty="0">
              <a:latin typeface="+mn-lt"/>
            </a:endParaRPr>
          </a:p>
          <a:p>
            <a:r>
              <a:rPr lang="uz-Cyrl-UZ" sz="1400" dirty="0">
                <a:latin typeface="+mn-lt"/>
              </a:rPr>
              <a:t>- солиқ тўловчининг таъсисчилари, улар томонидан ташкил этилган бошқа тадбиркорлик субъектлари тўғрисида маълумотларни тўплаш;</a:t>
            </a:r>
            <a:endParaRPr lang="ru-RU" sz="1400" dirty="0">
              <a:latin typeface="+mn-lt"/>
            </a:endParaRPr>
          </a:p>
          <a:p>
            <a:r>
              <a:rPr lang="uz-Cyrl-UZ" sz="1400" dirty="0">
                <a:latin typeface="+mn-lt"/>
              </a:rPr>
              <a:t>- трансферт нархлар ва ташқи савдо операцияларига эътиборни қаратиш;</a:t>
            </a:r>
            <a:endParaRPr lang="ru-RU" sz="1400" dirty="0">
              <a:latin typeface="+mn-lt"/>
            </a:endParaRPr>
          </a:p>
          <a:p>
            <a:r>
              <a:rPr lang="uz-Cyrl-UZ" sz="1400" dirty="0">
                <a:latin typeface="+mn-lt"/>
              </a:rPr>
              <a:t>- солиқ ҳисоботларига киритилган аниқлаштирилган ҳисоботларни (қайта хисоботлар) ўрганиш;</a:t>
            </a:r>
            <a:endParaRPr lang="ru-RU" sz="1400" dirty="0">
              <a:latin typeface="+mn-lt"/>
            </a:endParaRPr>
          </a:p>
          <a:p>
            <a:endParaRPr lang="uz-Cyrl-UZ" sz="1600" b="1" dirty="0">
              <a:solidFill>
                <a:srgbClr val="D26F00"/>
              </a:solidFill>
              <a:latin typeface="Arial" panose="020B0604020202020204" pitchFamily="34" charset="0"/>
              <a:cs typeface="Arial" panose="020B0604020202020204" pitchFamily="34" charset="0"/>
            </a:endParaRPr>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dirty="0"/>
          </a:p>
        </p:txBody>
      </p:sp>
      <p:grpSp>
        <p:nvGrpSpPr>
          <p:cNvPr id="12" name="Google Shape;875;p37"/>
          <p:cNvGrpSpPr/>
          <p:nvPr/>
        </p:nvGrpSpPr>
        <p:grpSpPr>
          <a:xfrm>
            <a:off x="315263" y="631013"/>
            <a:ext cx="304439" cy="288286"/>
            <a:chOff x="5973900" y="318475"/>
            <a:chExt cx="401900" cy="380575"/>
          </a:xfrm>
        </p:grpSpPr>
        <p:sp>
          <p:nvSpPr>
            <p:cNvPr id="13" name="Google Shape;876;p37"/>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77;p37"/>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78;p37"/>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879;p37"/>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880;p37"/>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882;p37"/>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883;p37"/>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884;p37"/>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885;p37"/>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886;p37"/>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887;p37"/>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888;p37"/>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889;p37"/>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32001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4" y="392575"/>
            <a:ext cx="5989973" cy="766200"/>
          </a:xfrm>
          <a:prstGeom prst="rect">
            <a:avLst/>
          </a:prstGeom>
        </p:spPr>
        <p:txBody>
          <a:bodyPr spcFirstLastPara="1" wrap="square" lIns="91425" tIns="91425" rIns="91425" bIns="91425" anchor="ctr" anchorCtr="0">
            <a:noAutofit/>
          </a:bodyPr>
          <a:lstStyle/>
          <a:p>
            <a:pPr lvl="0"/>
            <a:r>
              <a:rPr lang="ru-RU" sz="2400" dirty="0">
                <a:latin typeface="+mn-lt"/>
              </a:rPr>
              <a:t>СОЛИҚ АУДИТИГА ТАЙЁРГАРЛИК</a:t>
            </a:r>
          </a:p>
        </p:txBody>
      </p:sp>
      <p:sp>
        <p:nvSpPr>
          <p:cNvPr id="301" name="Google Shape;301;p20"/>
          <p:cNvSpPr txBox="1">
            <a:spLocks noGrp="1"/>
          </p:cNvSpPr>
          <p:nvPr>
            <p:ph type="body" idx="1"/>
          </p:nvPr>
        </p:nvSpPr>
        <p:spPr>
          <a:xfrm>
            <a:off x="899592" y="1419621"/>
            <a:ext cx="7286118" cy="3168353"/>
          </a:xfrm>
          <a:prstGeom prst="rect">
            <a:avLst/>
          </a:prstGeom>
        </p:spPr>
        <p:txBody>
          <a:bodyPr spcFirstLastPara="1" wrap="square" lIns="91425" tIns="91425" rIns="91425" bIns="91425" anchor="ctr" anchorCtr="0">
            <a:noAutofit/>
          </a:bodyPr>
          <a:lstStyle/>
          <a:p>
            <a:r>
              <a:rPr lang="uz-Cyrl-UZ" sz="1600" dirty="0">
                <a:latin typeface="Arial" panose="020B0604020202020204" pitchFamily="34" charset="0"/>
                <a:cs typeface="Arial" panose="020B0604020202020204" pitchFamily="34" charset="0"/>
              </a:rPr>
              <a:t>Текширувчи таваккалчилик мезони асосида танланган солиқ аудити ўтказилиши лозим бўлган солиқ тўловчилар бўйича аудитдан олдинги қилинган дастлабки иш натижалари бўйича аудит ўтказиш дастурини тузади.</a:t>
            </a:r>
            <a:endParaRPr lang="ru-RU" sz="1600" dirty="0">
              <a:latin typeface="Arial" panose="020B0604020202020204" pitchFamily="34" charset="0"/>
              <a:cs typeface="Arial" panose="020B0604020202020204" pitchFamily="34" charset="0"/>
            </a:endParaRPr>
          </a:p>
          <a:p>
            <a:r>
              <a:rPr lang="uz-Cyrl-UZ" sz="1600" dirty="0">
                <a:latin typeface="Arial" panose="020B0604020202020204" pitchFamily="34" charset="0"/>
                <a:cs typeface="Arial" panose="020B0604020202020204" pitchFamily="34" charset="0"/>
              </a:rPr>
              <a:t>Солиқ аудити ўтказиш учун </a:t>
            </a:r>
            <a:r>
              <a:rPr lang="uz-Cyrl-UZ" sz="1600" dirty="0" smtClean="0">
                <a:latin typeface="Arial" panose="020B0604020202020204" pitchFamily="34" charset="0"/>
                <a:cs typeface="Arial" panose="020B0604020202020204" pitchFamily="34" charset="0"/>
              </a:rPr>
              <a:t>дастур </a:t>
            </a:r>
            <a:r>
              <a:rPr lang="uz-Cyrl-UZ" sz="1600" dirty="0">
                <a:latin typeface="Arial" panose="020B0604020202020204" pitchFamily="34" charset="0"/>
                <a:cs typeface="Arial" panose="020B0604020202020204" pitchFamily="34" charset="0"/>
              </a:rPr>
              <a:t>ўз ичига қуйидагиларни олиши мумкин:</a:t>
            </a:r>
            <a:endParaRPr lang="ru-RU" sz="1600" dirty="0">
              <a:latin typeface="Arial" panose="020B0604020202020204" pitchFamily="34" charset="0"/>
              <a:cs typeface="Arial" panose="020B0604020202020204" pitchFamily="34" charset="0"/>
            </a:endParaRPr>
          </a:p>
          <a:p>
            <a:r>
              <a:rPr lang="uz-Cyrl-UZ" sz="1600" dirty="0">
                <a:latin typeface="Arial" panose="020B0604020202020204" pitchFamily="34" charset="0"/>
                <a:cs typeface="Arial" panose="020B0604020202020204" pitchFamily="34" charset="0"/>
              </a:rPr>
              <a:t>- ўтказиладиган солиқ аудити тури (тўлиқ ёки танлов асосида);</a:t>
            </a:r>
            <a:endParaRPr lang="ru-RU" sz="1600" dirty="0">
              <a:latin typeface="Arial" panose="020B0604020202020204" pitchFamily="34" charset="0"/>
              <a:cs typeface="Arial" panose="020B0604020202020204" pitchFamily="34" charset="0"/>
            </a:endParaRPr>
          </a:p>
          <a:p>
            <a:r>
              <a:rPr lang="uz-Cyrl-UZ" sz="1600" dirty="0">
                <a:latin typeface="Arial" panose="020B0604020202020204" pitchFamily="34" charset="0"/>
                <a:cs typeface="Arial" panose="020B0604020202020204" pitchFamily="34" charset="0"/>
              </a:rPr>
              <a:t>- текширишда қамраб олинадиган давр (буйруқда кўрсатиш учун);</a:t>
            </a:r>
            <a:endParaRPr lang="ru-RU" sz="1600" dirty="0">
              <a:latin typeface="Arial" panose="020B0604020202020204" pitchFamily="34" charset="0"/>
              <a:cs typeface="Arial" panose="020B0604020202020204" pitchFamily="34" charset="0"/>
            </a:endParaRPr>
          </a:p>
          <a:p>
            <a:r>
              <a:rPr lang="uz-Cyrl-UZ" sz="1600" dirty="0">
                <a:latin typeface="Arial" panose="020B0604020202020204" pitchFamily="34" charset="0"/>
                <a:cs typeface="Arial" panose="020B0604020202020204" pitchFamily="34" charset="0"/>
              </a:rPr>
              <a:t>- текширувчилар (соҳалар бўйича зарур мутахассислар) сони;</a:t>
            </a:r>
            <a:endParaRPr lang="ru-RU" sz="1600" dirty="0">
              <a:latin typeface="Arial" panose="020B0604020202020204" pitchFamily="34" charset="0"/>
              <a:cs typeface="Arial" panose="020B0604020202020204" pitchFamily="34" charset="0"/>
            </a:endParaRPr>
          </a:p>
          <a:p>
            <a:r>
              <a:rPr lang="uz-Cyrl-UZ" sz="1600" dirty="0">
                <a:latin typeface="Arial" panose="020B0604020202020204" pitchFamily="34" charset="0"/>
                <a:cs typeface="Arial" panose="020B0604020202020204" pitchFamily="34" charset="0"/>
              </a:rPr>
              <a:t>- солиқ аудитини ўтказиш учун зарур ҳужжатлар ва маълумотларнинг дастлабки рўйхати (хабарномада кўрсатиш учун);</a:t>
            </a:r>
            <a:endParaRPr lang="ru-RU" sz="1600" dirty="0">
              <a:latin typeface="Arial" panose="020B0604020202020204" pitchFamily="34" charset="0"/>
              <a:cs typeface="Arial" panose="020B0604020202020204" pitchFamily="34" charset="0"/>
            </a:endParaRPr>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dirty="0"/>
          </a:p>
        </p:txBody>
      </p:sp>
      <p:grpSp>
        <p:nvGrpSpPr>
          <p:cNvPr id="12" name="Google Shape;875;p37"/>
          <p:cNvGrpSpPr/>
          <p:nvPr/>
        </p:nvGrpSpPr>
        <p:grpSpPr>
          <a:xfrm>
            <a:off x="315263" y="631013"/>
            <a:ext cx="304439" cy="288286"/>
            <a:chOff x="5973900" y="318475"/>
            <a:chExt cx="401900" cy="380575"/>
          </a:xfrm>
        </p:grpSpPr>
        <p:sp>
          <p:nvSpPr>
            <p:cNvPr id="13" name="Google Shape;876;p37"/>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77;p37"/>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78;p37"/>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879;p37"/>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880;p37"/>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882;p37"/>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883;p37"/>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884;p37"/>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885;p37"/>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886;p37"/>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887;p37"/>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888;p37"/>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889;p37"/>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07599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4" y="392575"/>
            <a:ext cx="5989973" cy="766200"/>
          </a:xfrm>
          <a:prstGeom prst="rect">
            <a:avLst/>
          </a:prstGeom>
        </p:spPr>
        <p:txBody>
          <a:bodyPr spcFirstLastPara="1" wrap="square" lIns="91425" tIns="91425" rIns="91425" bIns="91425" anchor="ctr" anchorCtr="0">
            <a:noAutofit/>
          </a:bodyPr>
          <a:lstStyle/>
          <a:p>
            <a:pPr lvl="0"/>
            <a:r>
              <a:rPr lang="ru-RU" sz="2400" dirty="0">
                <a:latin typeface="+mn-lt"/>
              </a:rPr>
              <a:t>СОЛИҚ АУДИТИГА ТАЙЁРГАРЛИК</a:t>
            </a:r>
          </a:p>
        </p:txBody>
      </p:sp>
      <p:sp>
        <p:nvSpPr>
          <p:cNvPr id="301" name="Google Shape;301;p20"/>
          <p:cNvSpPr txBox="1">
            <a:spLocks noGrp="1"/>
          </p:cNvSpPr>
          <p:nvPr>
            <p:ph type="body" idx="1"/>
          </p:nvPr>
        </p:nvSpPr>
        <p:spPr>
          <a:xfrm>
            <a:off x="899592" y="1419621"/>
            <a:ext cx="7286118" cy="3168353"/>
          </a:xfrm>
          <a:prstGeom prst="rect">
            <a:avLst/>
          </a:prstGeom>
        </p:spPr>
        <p:txBody>
          <a:bodyPr spcFirstLastPara="1" wrap="square" lIns="91425" tIns="91425" rIns="91425" bIns="91425" anchor="ctr" anchorCtr="0">
            <a:noAutofit/>
          </a:bodyPr>
          <a:lstStyle/>
          <a:p>
            <a:pPr marL="76200" indent="0">
              <a:buNone/>
            </a:pPr>
            <a:r>
              <a:rPr lang="uz-Cyrl-UZ" sz="1600" dirty="0">
                <a:latin typeface="+mn-lt"/>
              </a:rPr>
              <a:t>Хабарнома юбориш орқали ўтказиладиган солиқ аудити учун солиқ тўловчига юбориладиган Хабарнома тайёрланади. </a:t>
            </a:r>
          </a:p>
          <a:p>
            <a:pPr marL="76200" indent="0">
              <a:buNone/>
            </a:pPr>
            <a:r>
              <a:rPr lang="uz-Cyrl-UZ" sz="1600" dirty="0">
                <a:latin typeface="+mn-lt"/>
              </a:rPr>
              <a:t>Солиқ органлари солиқ аудити ўтказилиши бошланишидан камида ўттиз календарь кун олдин хабарнома юборилиши лозим бўлган солиқ тўловчига солиқ аудити ўтказилиши тўғрисида хабарнома юборади.</a:t>
            </a:r>
          </a:p>
          <a:p>
            <a:pPr marL="76200" indent="0">
              <a:buNone/>
            </a:pPr>
            <a:r>
              <a:rPr lang="uz-Cyrl-UZ" sz="1600" dirty="0">
                <a:latin typeface="+mn-lt"/>
              </a:rPr>
              <a:t>Хабарномада солиқ аудитининг бошланиш санаси, текшириладиган солиқлар ва йиғимлар тури, текшириладиган солиқ даври, зарур ҳужжатларнинг дастлабки рўйхати, солиқ тўловчи томонидан тўлдирилиши лозим бўлган жадваллар, солиқ аудитини ўтказиш учун зарур бўлган бошқа маълумотлар ҳам кўрсатилади.</a:t>
            </a:r>
            <a:endParaRPr lang="ru-RU" sz="1600" dirty="0">
              <a:latin typeface="+mn-lt"/>
            </a:endParaRPr>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dirty="0"/>
          </a:p>
        </p:txBody>
      </p:sp>
      <p:grpSp>
        <p:nvGrpSpPr>
          <p:cNvPr id="12" name="Google Shape;875;p37"/>
          <p:cNvGrpSpPr/>
          <p:nvPr/>
        </p:nvGrpSpPr>
        <p:grpSpPr>
          <a:xfrm>
            <a:off x="315263" y="631013"/>
            <a:ext cx="304439" cy="288286"/>
            <a:chOff x="5973900" y="318475"/>
            <a:chExt cx="401900" cy="380575"/>
          </a:xfrm>
        </p:grpSpPr>
        <p:sp>
          <p:nvSpPr>
            <p:cNvPr id="13" name="Google Shape;876;p37"/>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77;p37"/>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78;p37"/>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879;p37"/>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880;p37"/>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882;p37"/>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883;p37"/>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884;p37"/>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885;p37"/>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886;p37"/>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887;p37"/>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888;p37"/>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889;p37"/>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510360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4" y="392575"/>
            <a:ext cx="5989973" cy="766200"/>
          </a:xfrm>
          <a:prstGeom prst="rect">
            <a:avLst/>
          </a:prstGeom>
        </p:spPr>
        <p:txBody>
          <a:bodyPr spcFirstLastPara="1" wrap="square" lIns="91425" tIns="91425" rIns="91425" bIns="91425" anchor="ctr" anchorCtr="0">
            <a:noAutofit/>
          </a:bodyPr>
          <a:lstStyle/>
          <a:p>
            <a:pPr lvl="0"/>
            <a:r>
              <a:rPr lang="ru-RU" sz="2400" dirty="0">
                <a:latin typeface="+mn-lt"/>
              </a:rPr>
              <a:t>СОЛИҚ АУДИТИНИ БОШЛАШ</a:t>
            </a:r>
          </a:p>
        </p:txBody>
      </p:sp>
      <p:sp>
        <p:nvSpPr>
          <p:cNvPr id="301" name="Google Shape;301;p20"/>
          <p:cNvSpPr txBox="1">
            <a:spLocks noGrp="1"/>
          </p:cNvSpPr>
          <p:nvPr>
            <p:ph type="body" idx="1"/>
          </p:nvPr>
        </p:nvSpPr>
        <p:spPr>
          <a:xfrm>
            <a:off x="755576" y="1419621"/>
            <a:ext cx="7272808" cy="3096345"/>
          </a:xfrm>
          <a:prstGeom prst="rect">
            <a:avLst/>
          </a:prstGeom>
        </p:spPr>
        <p:txBody>
          <a:bodyPr spcFirstLastPara="1" wrap="square" lIns="91425" tIns="91425" rIns="91425" bIns="91425" anchor="ctr" anchorCtr="0">
            <a:noAutofit/>
          </a:bodyPr>
          <a:lstStyle/>
          <a:p>
            <a:r>
              <a:rPr lang="uz-Cyrl-UZ" sz="1600" dirty="0">
                <a:latin typeface="+mn-lt"/>
              </a:rPr>
              <a:t>Солиқ органи раҳбарининг (раҳбари ўринбосарининг) солиқ аудитини ўтказиш тўғрисидаги буйруғи билан уни ўтказиш дастури солиқ тўловчини хабардор қилинган кундан эътиборан ўттиз кундан ошмаган ҳолда имзоланади.</a:t>
            </a:r>
            <a:endParaRPr lang="ru-RU" sz="1600" dirty="0">
              <a:latin typeface="+mn-lt"/>
            </a:endParaRPr>
          </a:p>
          <a:p>
            <a:r>
              <a:rPr lang="uz-Cyrl-UZ" sz="1600" dirty="0">
                <a:latin typeface="+mn-lt"/>
              </a:rPr>
              <a:t>Солиқ аудитини ўтказиш учун солиқ органи раҳбарининг (раҳбар ўринбосарининг) буйруғи чиқарилгандан кейинг, унинг аслига тўғри кўчирмаси ҳам </a:t>
            </a:r>
            <a:r>
              <a:rPr lang="uz-Cyrl-UZ" sz="1600" dirty="0" smtClean="0">
                <a:latin typeface="+mn-lt"/>
              </a:rPr>
              <a:t>тайёрланади. </a:t>
            </a:r>
            <a:endParaRPr lang="ru-RU" sz="1600" dirty="0">
              <a:latin typeface="+mn-lt"/>
            </a:endParaRPr>
          </a:p>
          <a:p>
            <a:r>
              <a:rPr lang="uz-Cyrl-UZ" sz="1600" dirty="0">
                <a:latin typeface="+mn-lt"/>
              </a:rPr>
              <a:t>Солиқ аудитини ўтказиш муддати солиқ тўловчига (солиқ агентига) солиқ аудитини тайинлаш тўғрисидаги буйруқ топширилган кунда бошланади.</a:t>
            </a:r>
            <a:endParaRPr lang="ru-RU" sz="1600" dirty="0">
              <a:latin typeface="+mn-lt"/>
            </a:endParaRPr>
          </a:p>
        </p:txBody>
      </p:sp>
      <p:sp>
        <p:nvSpPr>
          <p:cNvPr id="303" name="Google Shape;303;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dirty="0"/>
          </a:p>
        </p:txBody>
      </p:sp>
      <p:grpSp>
        <p:nvGrpSpPr>
          <p:cNvPr id="12" name="Google Shape;875;p37"/>
          <p:cNvGrpSpPr/>
          <p:nvPr/>
        </p:nvGrpSpPr>
        <p:grpSpPr>
          <a:xfrm>
            <a:off x="315263" y="631013"/>
            <a:ext cx="304439" cy="288286"/>
            <a:chOff x="5973900" y="318475"/>
            <a:chExt cx="401900" cy="380575"/>
          </a:xfrm>
        </p:grpSpPr>
        <p:sp>
          <p:nvSpPr>
            <p:cNvPr id="13" name="Google Shape;876;p37"/>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77;p37"/>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78;p37"/>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879;p37"/>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880;p37"/>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882;p37"/>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883;p37"/>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884;p37"/>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885;p37"/>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886;p37"/>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887;p37"/>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888;p37"/>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889;p37"/>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117851767"/>
      </p:ext>
    </p:extLst>
  </p:cSld>
  <p:clrMapOvr>
    <a:overrideClrMapping bg1="lt1" tx1="dk1" bg2="dk2" tx2="lt2" accent1="accent1" accent2="accent2" accent3="accent3" accent4="accent4" accent5="accent5" accent6="accent6" hlink="hlink" folHlink="folHlink"/>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
  <TotalTime>2176</TotalTime>
  <Words>1101</Words>
  <Application>Microsoft Office PowerPoint</Application>
  <PresentationFormat>Экран (16:9)</PresentationFormat>
  <Paragraphs>118</Paragraphs>
  <Slides>20</Slides>
  <Notes>20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Roboto Condensed</vt:lpstr>
      <vt:lpstr>MS Gothic</vt:lpstr>
      <vt:lpstr>Arvo</vt:lpstr>
      <vt:lpstr>Roboto Condensed Light</vt:lpstr>
      <vt:lpstr>Palatino Linotype</vt:lpstr>
      <vt:lpstr>Arial</vt:lpstr>
      <vt:lpstr>Salerio template</vt:lpstr>
      <vt:lpstr>СОЛИҚ АУДИТИНИ АМАЛГА ОШИРИШ МЕХАНИЗМЛАРИ</vt:lpstr>
      <vt:lpstr>Презентация PowerPoint</vt:lpstr>
      <vt:lpstr> </vt:lpstr>
      <vt:lpstr>НОМЗОДЛАРНИ ТАҚСИМЛАШ</vt:lpstr>
      <vt:lpstr>СОЛИҚ АУДИТИГА МАЪЛУМОТЛАРНИ ТЎПЛАШ </vt:lpstr>
      <vt:lpstr>СОЛИҚ АУДИТИГА МАЪЛУМОТЛАРНИ ТЎПЛАШ </vt:lpstr>
      <vt:lpstr>СОЛИҚ АУДИТИГА ТАЙЁРГАРЛИК</vt:lpstr>
      <vt:lpstr>СОЛИҚ АУДИТИГА ТАЙЁРГАРЛИК</vt:lpstr>
      <vt:lpstr>СОЛИҚ АУДИТИНИ БОШЛАШ</vt:lpstr>
      <vt:lpstr>Презентация PowerPoint</vt:lpstr>
      <vt:lpstr>Презентация PowerPoint</vt:lpstr>
      <vt:lpstr>СОЛИҚ АУДИТИ МУДДАТИНИ УЗАЙТИРИШ</vt:lpstr>
      <vt:lpstr>СОЛИҚ АУДИТИ МУДДАТИНИ УЗАЙТИРИШ</vt:lpstr>
      <vt:lpstr>СОЛИҚ АУДИТИ МУДДАТИНИ УЗАЙТИРИШ</vt:lpstr>
      <vt:lpstr>СОЛИҚ АУДИТИНИ ЯКУНЛАШ</vt:lpstr>
      <vt:lpstr>МАТЕРИАЛЛАРНИ РАСМИЙЛАШТИРИШ</vt:lpstr>
      <vt:lpstr>СОЛИҚ АУДИТИ НАТИЖАЛАРИНИ КЎРИБ ЧИҚИШ</vt:lpstr>
      <vt:lpstr>Презентация PowerPoint</vt:lpstr>
      <vt:lpstr>ТЕКШИРИШ НАТИЖАСИДАН НОРОЗИ БЎЛИШ</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Want big impact? USE BIG IMAGE</dc:title>
  <dc:creator>Bobojonov Sanjar Bahramovich</dc:creator>
  <cp:lastModifiedBy>Baxtiyorov Ubaydulla Shuxrat o'g'li</cp:lastModifiedBy>
  <cp:revision>203</cp:revision>
  <cp:lastPrinted>2020-08-05T16:08:29Z</cp:lastPrinted>
  <dcterms:modified xsi:type="dcterms:W3CDTF">2020-10-28T06:03:26Z</dcterms:modified>
</cp:coreProperties>
</file>